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10058400" cx="77724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747775"/>
          </p15:clr>
        </p15:guide>
        <p15:guide id="2" pos="244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D55561A-DD53-4645-A2B5-ED31C296E2E0}">
  <a:tblStyle styleId="{FD55561A-DD53-4645-A2B5-ED31C296E2E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926253c214_0_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926253c21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95f9b332ba_0_6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95f9b332ba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9ef036cf79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9ef036cf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95f9b332ba_0_77: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95f9b332b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95f9b332ba_0_9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95f9b332ba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95f9b332ba_0_107: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95f9b332ba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95f9b332ba_0_13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95f9b332ba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95f9b332ba_0_147: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95f9b332ba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9ef036cf79_0_37: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9ef036cf7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9ef036cf79_0_5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9ef036cf7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9ef036cf79_0_67: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9ef036cf7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926253c214_0_2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926253c214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95f9b332ba_0_15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95f9b332ba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9ef036cf79_0_10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9ef036cf79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95f9b332ba_0_17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95f9b332ba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9ef036cf79_0_15: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9ef036cf7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95f9b332ba_0_21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95f9b332ba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9ef036cf79_0_17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9ef036cf79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9ef036cf79_0_187: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9ef036cf79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95f9b332ba_0_18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95f9b332ba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95f9b332ba_0_19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95f9b332ba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95f9b332ba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95f9b332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95f9b332ba_0_2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95f9b332b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95f9b332ba_0_35: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95f9b332ba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9ef036cf79_0_8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9ef036cf79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95f9b332ba_0_5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95f9b332b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264952" y="1456058"/>
            <a:ext cx="7242600" cy="40140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264945" y="5542289"/>
            <a:ext cx="7242600" cy="1550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264945" y="2163089"/>
            <a:ext cx="7242600" cy="38397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264945" y="6164351"/>
            <a:ext cx="7242600" cy="25437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64945" y="4206107"/>
            <a:ext cx="72426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264945" y="870271"/>
            <a:ext cx="7242600" cy="11199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264945" y="2253729"/>
            <a:ext cx="7242600" cy="6681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264945" y="870271"/>
            <a:ext cx="7242600" cy="11199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264945" y="2253729"/>
            <a:ext cx="3399900" cy="6681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107540" y="2253729"/>
            <a:ext cx="3399900" cy="6681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264945" y="870271"/>
            <a:ext cx="7242600" cy="11199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264945" y="1086507"/>
            <a:ext cx="2386800" cy="14778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264945" y="2717440"/>
            <a:ext cx="2386800" cy="6217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16713" y="880293"/>
            <a:ext cx="5412600" cy="7999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3886200" y="-244"/>
            <a:ext cx="3886200" cy="10058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25675" y="2411542"/>
            <a:ext cx="3438300" cy="2898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25675" y="5481569"/>
            <a:ext cx="3438300" cy="2415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198575" y="1415969"/>
            <a:ext cx="3261600" cy="7226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264945" y="8273124"/>
            <a:ext cx="5099100" cy="11832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7201589" y="9119180"/>
            <a:ext cx="466500" cy="7698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docs.aws.amazon.com/elasticloadbalancing/latest/application/load-balancer-access-logs.html#access-log-file-format" TargetMode="External"/><Relationship Id="rId4" Type="http://schemas.openxmlformats.org/officeDocument/2006/relationships/hyperlink" Target="mailto:ciso@apptastic.io" TargetMode="External"/><Relationship Id="rId5" Type="http://schemas.openxmlformats.org/officeDocument/2006/relationships/hyperlink" Target="mailto:marketing@apptastic.io" TargetMode="External"/><Relationship Id="rId6" Type="http://schemas.openxmlformats.org/officeDocument/2006/relationships/hyperlink" Target="mailto:finance@apptastic.io"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eveloper.mozilla.org/en-US/docs/Web/HTTP/Status" TargetMode="External"/><Relationship Id="rId4" Type="http://schemas.openxmlformats.org/officeDocument/2006/relationships/hyperlink" Target="https://developer.mozilla.org/en-US/docs/Web/HTTP/Statu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developer.mozilla.org/en-US/docs/Web/HTTP/Statu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6.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6.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developer.mozilla.org/en-US/docs/Web/HTTP/Statu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5" name="Google Shape;55;p13"/>
          <p:cNvSpPr/>
          <p:nvPr/>
        </p:nvSpPr>
        <p:spPr>
          <a:xfrm>
            <a:off x="-7300"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6" name="Google Shape;56;p13"/>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Log Review: </a:t>
            </a:r>
            <a:r>
              <a:rPr lang="en"/>
              <a:t>The AWS Application Load Balancer (ALB) is used to distribute and redirect inbound network traffic across multiple targets and availability zones. Logs are typically captured in-line with the ALB and stored in a S3 bucket.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ALB access logs follow this format: </a:t>
            </a:r>
            <a:r>
              <a:rPr lang="en" u="sng">
                <a:solidFill>
                  <a:schemeClr val="hlink"/>
                </a:solidFill>
                <a:hlinkClick r:id="rId3"/>
              </a:rPr>
              <a:t>https://docs.aws.amazon.com/elasticloadbalancing/latest/application/load-balancer-access-logs.html#access-log-file-format</a:t>
            </a:r>
            <a:r>
              <a:rPr lang="en"/>
              <a:t> </a:t>
            </a:r>
            <a:endParaRPr/>
          </a:p>
        </p:txBody>
      </p:sp>
      <p:graphicFrame>
        <p:nvGraphicFramePr>
          <p:cNvPr id="57" name="Google Shape;57;p13"/>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58" name="Google Shape;58;p13"/>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h2 </a:t>
            </a:r>
            <a:r>
              <a:rPr lang="en" sz="1200">
                <a:highlight>
                  <a:srgbClr val="FFFF00"/>
                </a:highlight>
              </a:rPr>
              <a:t>2023-11-23</a:t>
            </a:r>
            <a:r>
              <a:rPr lang="en" sz="1200"/>
              <a:t>T21:15:00.083867Z app/production-app-lb/3ee0698f49fe8d39 </a:t>
            </a:r>
            <a:r>
              <a:rPr lang="en" sz="1200">
                <a:highlight>
                  <a:srgbClr val="FFFF00"/>
                </a:highlight>
              </a:rPr>
              <a:t>103.236.201.88</a:t>
            </a:r>
            <a:r>
              <a:rPr lang="en" sz="1200"/>
              <a:t>:49203 10.240.30.177:8080 0.002 0.168 0.000 200 200 135 8120 "POST </a:t>
            </a:r>
            <a:r>
              <a:rPr lang="en" sz="1200">
                <a:highlight>
                  <a:srgbClr val="FFFF00"/>
                </a:highlight>
              </a:rPr>
              <a:t>https://apptastic.io</a:t>
            </a:r>
            <a:r>
              <a:rPr lang="en" sz="1200"/>
              <a:t>:443/login HTTP/2.0" "FNetwork/1410.0.3 Darwin/22.6.0" ECDHE-RSA-AES128-GCM-SHA256 TLSv1.2 arn:aws:elasticloadbalancing:us-east-1:226692608800:targetgroup/production-target/3e4e18eadc57fcc8 "Root=1-6536e253-74cc2f2613f7ff515507343b" "</a:t>
            </a:r>
            <a:r>
              <a:rPr lang="en" sz="1200">
                <a:highlight>
                  <a:srgbClr val="FFFF00"/>
                </a:highlight>
              </a:rPr>
              <a:t>apptastic.io</a:t>
            </a:r>
            <a:r>
              <a:rPr lang="en" sz="1200"/>
              <a:t>" "arn:aws:acm:us-east-1:226692608800:certificate/76c4d867-fc78-49f1-a8dc-daa557abf852" 3 </a:t>
            </a:r>
            <a:r>
              <a:rPr lang="en" sz="1200">
                <a:highlight>
                  <a:srgbClr val="FFFF00"/>
                </a:highlight>
              </a:rPr>
              <a:t>2023-11-23</a:t>
            </a:r>
            <a:r>
              <a:rPr lang="en" sz="1200"/>
              <a:t>T21:14:59.914000Z "waf,forward" "-" "-" "10.240.30.177:8080" "200" "-" "-"</a:t>
            </a:r>
            <a:endParaRPr sz="1200"/>
          </a:p>
        </p:txBody>
      </p:sp>
      <p:graphicFrame>
        <p:nvGraphicFramePr>
          <p:cNvPr id="59" name="Google Shape;59;p13"/>
          <p:cNvGraphicFramePr/>
          <p:nvPr/>
        </p:nvGraphicFramePr>
        <p:xfrm>
          <a:off x="328475" y="52468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60" name="Google Shape;60;p13"/>
          <p:cNvSpPr/>
          <p:nvPr/>
        </p:nvSpPr>
        <p:spPr>
          <a:xfrm>
            <a:off x="328550" y="6070500"/>
            <a:ext cx="7115400" cy="23499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a:t>This Spike in user-reported spam alert is to inform you that an unusually high volume of messages from a sender have been marked as spam on 2023-11-23.</a:t>
            </a:r>
            <a:endParaRPr/>
          </a:p>
          <a:p>
            <a:pPr indent="0" lvl="0" marL="0" marR="0" rtl="0" algn="l">
              <a:lnSpc>
                <a:spcPct val="100000"/>
              </a:lnSpc>
              <a:spcBef>
                <a:spcPts val="0"/>
              </a:spcBef>
              <a:spcAft>
                <a:spcPts val="0"/>
              </a:spcAft>
              <a:buClr>
                <a:schemeClr val="dk1"/>
              </a:buClr>
              <a:buSzPts val="1100"/>
              <a:buFont typeface="Arial"/>
              <a:buNone/>
            </a:pPr>
            <a:r>
              <a:t/>
            </a:r>
            <a:endParaRPr/>
          </a:p>
          <a:p>
            <a:pPr indent="0" lvl="0" marL="0" marR="0" rtl="0" algn="l">
              <a:lnSpc>
                <a:spcPct val="100000"/>
              </a:lnSpc>
              <a:spcBef>
                <a:spcPts val="0"/>
              </a:spcBef>
              <a:spcAft>
                <a:spcPts val="0"/>
              </a:spcAft>
              <a:buClr>
                <a:schemeClr val="dk1"/>
              </a:buClr>
              <a:buSzPts val="1100"/>
              <a:buFont typeface="Arial"/>
              <a:buNone/>
            </a:pPr>
            <a:r>
              <a:rPr lang="en"/>
              <a:t>The alert details include:</a:t>
            </a:r>
            <a:endParaRPr/>
          </a:p>
          <a:p>
            <a:pPr indent="0" lvl="0" marL="0" marR="0" rtl="0" algn="l">
              <a:lnSpc>
                <a:spcPct val="100000"/>
              </a:lnSpc>
              <a:spcBef>
                <a:spcPts val="0"/>
              </a:spcBef>
              <a:spcAft>
                <a:spcPts val="0"/>
              </a:spcAft>
              <a:buClr>
                <a:schemeClr val="dk1"/>
              </a:buClr>
              <a:buSzPts val="1100"/>
              <a:buFont typeface="Arial"/>
              <a:buNone/>
            </a:pPr>
            <a:r>
              <a:t/>
            </a:r>
            <a:endParaRPr/>
          </a:p>
          <a:p>
            <a:pPr indent="0" lvl="0" marL="0" marR="0" rtl="0" algn="l">
              <a:lnSpc>
                <a:spcPct val="100000"/>
              </a:lnSpc>
              <a:spcBef>
                <a:spcPts val="0"/>
              </a:spcBef>
              <a:spcAft>
                <a:spcPts val="0"/>
              </a:spcAft>
              <a:buClr>
                <a:schemeClr val="dk1"/>
              </a:buClr>
              <a:buSzPts val="1100"/>
              <a:buFont typeface="Arial"/>
              <a:buNone/>
            </a:pPr>
            <a:r>
              <a:rPr lang="en"/>
              <a:t>Summary: 74 message(s) were reported as spam by users in your domain. There were 3 recipient(s): </a:t>
            </a:r>
            <a:r>
              <a:rPr lang="en" u="sng">
                <a:solidFill>
                  <a:schemeClr val="hlink"/>
                </a:solidFill>
                <a:hlinkClick r:id="rId4"/>
              </a:rPr>
              <a:t>ciso@apptastic.io</a:t>
            </a:r>
            <a:r>
              <a:rPr lang="en"/>
              <a:t>, </a:t>
            </a:r>
            <a:r>
              <a:rPr lang="en" u="sng">
                <a:solidFill>
                  <a:schemeClr val="hlink"/>
                </a:solidFill>
                <a:hlinkClick r:id="rId5"/>
              </a:rPr>
              <a:t>marketing@apptastic.io</a:t>
            </a:r>
            <a:r>
              <a:rPr lang="en"/>
              <a:t>, </a:t>
            </a:r>
            <a:r>
              <a:rPr lang="en" u="sng">
                <a:solidFill>
                  <a:schemeClr val="hlink"/>
                </a:solidFill>
                <a:hlinkClick r:id="rId6"/>
              </a:rPr>
              <a:t>finance@apptastic.io</a:t>
            </a:r>
            <a:r>
              <a:rPr lang="en"/>
              <a:t>. Sender of the message originated from @borealis.com domain. </a:t>
            </a:r>
            <a:endParaRPr/>
          </a:p>
        </p:txBody>
      </p:sp>
      <p:sp>
        <p:nvSpPr>
          <p:cNvPr id="61" name="Google Shape;61;p13"/>
          <p:cNvSpPr/>
          <p:nvPr/>
        </p:nvSpPr>
        <p:spPr>
          <a:xfrm>
            <a:off x="328525" y="8729100"/>
            <a:ext cx="7115400" cy="9618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Log Review: </a:t>
            </a:r>
            <a:r>
              <a:rPr lang="en"/>
              <a:t>Many email systems generate automated messages if there is a high volume of reported spam messages. In this case, the system generated alert identified 74 messages that were marked as spam by 3 email addresses.</a:t>
            </a:r>
            <a:endParaRPr/>
          </a:p>
        </p:txBody>
      </p:sp>
      <p:sp>
        <p:nvSpPr>
          <p:cNvPr id="62" name="Google Shape;62;p13"/>
          <p:cNvSpPr/>
          <p:nvPr/>
        </p:nvSpPr>
        <p:spPr>
          <a:xfrm>
            <a:off x="6670925" y="25997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
        <p:nvSpPr>
          <p:cNvPr id="63" name="Google Shape;63;p13"/>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2"/>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1" name="Google Shape;181;p22"/>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Asset Inventory: </a:t>
            </a:r>
            <a:r>
              <a:rPr lang="en"/>
              <a:t>Companies typically maintain an asset inventory or Configuration Management Database (CMDB) that lists all discoverable assets the company has along with certain types of metadata, such as asset type, IP address and owner. It is important to associate owners with assets so that teams know who to contact if there are issues with the asset.</a:t>
            </a:r>
            <a:endParaRPr/>
          </a:p>
        </p:txBody>
      </p:sp>
      <p:graphicFrame>
        <p:nvGraphicFramePr>
          <p:cNvPr id="182" name="Google Shape;182;p22"/>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83" name="Google Shape;183;p22"/>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Asset: retrieval.apptastic.io </a:t>
            </a:r>
            <a:endParaRPr b="1" sz="1200"/>
          </a:p>
          <a:p>
            <a:pPr indent="0" lvl="0" marL="0" rtl="0" algn="l">
              <a:spcBef>
                <a:spcPts val="0"/>
              </a:spcBef>
              <a:spcAft>
                <a:spcPts val="0"/>
              </a:spcAft>
              <a:buNone/>
            </a:pPr>
            <a:r>
              <a:rPr lang="en" sz="1200"/>
              <a:t>Type: EC2 Servers</a:t>
            </a:r>
            <a:endParaRPr sz="1200"/>
          </a:p>
          <a:p>
            <a:pPr indent="0" lvl="0" marL="0" rtl="0" algn="l">
              <a:spcBef>
                <a:spcPts val="0"/>
              </a:spcBef>
              <a:spcAft>
                <a:spcPts val="0"/>
              </a:spcAft>
              <a:buNone/>
            </a:pPr>
            <a:r>
              <a:rPr lang="en" sz="1200"/>
              <a:t>IP Address: 10.240.30.177</a:t>
            </a:r>
            <a:endParaRPr sz="1200"/>
          </a:p>
          <a:p>
            <a:pPr indent="0" lvl="0" marL="0" rtl="0" algn="l">
              <a:spcBef>
                <a:spcPts val="0"/>
              </a:spcBef>
              <a:spcAft>
                <a:spcPts val="0"/>
              </a:spcAft>
              <a:buNone/>
            </a:pPr>
            <a:r>
              <a:rPr lang="en" sz="1200"/>
              <a:t>Port: 8080</a:t>
            </a:r>
            <a:endParaRPr sz="1200"/>
          </a:p>
          <a:p>
            <a:pPr indent="0" lvl="0" marL="0" rtl="0" algn="l">
              <a:spcBef>
                <a:spcPts val="0"/>
              </a:spcBef>
              <a:spcAft>
                <a:spcPts val="0"/>
              </a:spcAft>
              <a:buNone/>
            </a:pPr>
            <a:r>
              <a:rPr lang="en" sz="1200"/>
              <a:t>Classification: Confidential</a:t>
            </a:r>
            <a:endParaRPr sz="1200"/>
          </a:p>
          <a:p>
            <a:pPr indent="0" lvl="0" marL="0" rtl="0" algn="l">
              <a:spcBef>
                <a:spcPts val="0"/>
              </a:spcBef>
              <a:spcAft>
                <a:spcPts val="0"/>
              </a:spcAft>
              <a:buNone/>
            </a:pPr>
            <a:r>
              <a:rPr lang="en" sz="1200"/>
              <a:t>Owner: Margaret Thatcher (Marketing Director)</a:t>
            </a:r>
            <a:endParaRPr sz="1200"/>
          </a:p>
          <a:p>
            <a:pPr indent="0" lvl="0" marL="0" rtl="0" algn="l">
              <a:spcBef>
                <a:spcPts val="0"/>
              </a:spcBef>
              <a:spcAft>
                <a:spcPts val="0"/>
              </a:spcAft>
              <a:buNone/>
            </a:pPr>
            <a:r>
              <a:rPr lang="en" sz="1200"/>
              <a:t>Last Updated: May 5, 2019</a:t>
            </a:r>
            <a:endParaRPr sz="1200"/>
          </a:p>
        </p:txBody>
      </p:sp>
      <p:sp>
        <p:nvSpPr>
          <p:cNvPr id="184" name="Google Shape;184;p22"/>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5" name="Google Shape;185;p22"/>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Asset Inventory: </a:t>
            </a:r>
            <a:r>
              <a:rPr lang="en">
                <a:solidFill>
                  <a:schemeClr val="dk1"/>
                </a:solidFill>
              </a:rPr>
              <a:t>Companies typically maintain an asset inventory or Configuration Management Database (CMDB) that lists all discoverable assets the company has along with certain types of metadata, such as asset type, IP address and owner. It is important to associate owners with assets so that teams know who to contact if there are issues with the asset.</a:t>
            </a:r>
            <a:endParaRPr>
              <a:solidFill>
                <a:schemeClr val="dk1"/>
              </a:solidFill>
            </a:endParaRPr>
          </a:p>
          <a:p>
            <a:pPr indent="0" lvl="0" marL="0" rtl="0" algn="l">
              <a:spcBef>
                <a:spcPts val="0"/>
              </a:spcBef>
              <a:spcAft>
                <a:spcPts val="0"/>
              </a:spcAft>
              <a:buNone/>
            </a:pPr>
            <a:r>
              <a:t/>
            </a:r>
            <a:endParaRPr b="1"/>
          </a:p>
        </p:txBody>
      </p:sp>
      <p:graphicFrame>
        <p:nvGraphicFramePr>
          <p:cNvPr id="186" name="Google Shape;186;p22"/>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87" name="Google Shape;187;p22"/>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Asset: </a:t>
            </a:r>
            <a:r>
              <a:rPr b="1" lang="en" sz="1200"/>
              <a:t>finance.important.sap.com</a:t>
            </a:r>
            <a:endParaRPr b="1" sz="1200"/>
          </a:p>
          <a:p>
            <a:pPr indent="0" lvl="0" marL="0" rtl="0" algn="l">
              <a:spcBef>
                <a:spcPts val="0"/>
              </a:spcBef>
              <a:spcAft>
                <a:spcPts val="0"/>
              </a:spcAft>
              <a:buNone/>
            </a:pPr>
            <a:r>
              <a:rPr lang="en" sz="1200"/>
              <a:t>Type: EC2 Servers</a:t>
            </a:r>
            <a:endParaRPr sz="1200"/>
          </a:p>
          <a:p>
            <a:pPr indent="0" lvl="0" marL="0" rtl="0" algn="l">
              <a:spcBef>
                <a:spcPts val="0"/>
              </a:spcBef>
              <a:spcAft>
                <a:spcPts val="0"/>
              </a:spcAft>
              <a:buNone/>
            </a:pPr>
            <a:r>
              <a:rPr lang="en" sz="1200"/>
              <a:t>IP Address: 10.240.31.50</a:t>
            </a:r>
            <a:endParaRPr sz="1200"/>
          </a:p>
          <a:p>
            <a:pPr indent="0" lvl="0" marL="0" rtl="0" algn="l">
              <a:spcBef>
                <a:spcPts val="0"/>
              </a:spcBef>
              <a:spcAft>
                <a:spcPts val="0"/>
              </a:spcAft>
              <a:buNone/>
            </a:pPr>
            <a:r>
              <a:rPr lang="en" sz="1200"/>
              <a:t>Port: 443</a:t>
            </a:r>
            <a:endParaRPr sz="1200"/>
          </a:p>
          <a:p>
            <a:pPr indent="0" lvl="0" marL="0" rtl="0" algn="l">
              <a:spcBef>
                <a:spcPts val="0"/>
              </a:spcBef>
              <a:spcAft>
                <a:spcPts val="0"/>
              </a:spcAft>
              <a:buNone/>
            </a:pPr>
            <a:r>
              <a:rPr lang="en" sz="1200"/>
              <a:t>Classification: Confidential</a:t>
            </a:r>
            <a:endParaRPr sz="1200"/>
          </a:p>
          <a:p>
            <a:pPr indent="0" lvl="0" marL="0" rtl="0" algn="l">
              <a:spcBef>
                <a:spcPts val="0"/>
              </a:spcBef>
              <a:spcAft>
                <a:spcPts val="0"/>
              </a:spcAft>
              <a:buNone/>
            </a:pPr>
            <a:r>
              <a:rPr lang="en" sz="1200"/>
              <a:t>Owner: Johnny Snowman (CFO)</a:t>
            </a:r>
            <a:endParaRPr sz="1200"/>
          </a:p>
          <a:p>
            <a:pPr indent="0" lvl="0" marL="0" rtl="0" algn="l">
              <a:spcBef>
                <a:spcPts val="0"/>
              </a:spcBef>
              <a:spcAft>
                <a:spcPts val="0"/>
              </a:spcAft>
              <a:buNone/>
            </a:pPr>
            <a:r>
              <a:rPr lang="en" sz="1200"/>
              <a:t>Last Updated: August 9, 2023</a:t>
            </a:r>
            <a:endParaRPr sz="1200"/>
          </a:p>
        </p:txBody>
      </p:sp>
      <p:sp>
        <p:nvSpPr>
          <p:cNvPr id="188" name="Google Shape;188;p22"/>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189" name="Google Shape;189;p22"/>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3"/>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5" name="Google Shape;195;p23"/>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Asset Inventory: </a:t>
            </a:r>
            <a:r>
              <a:rPr lang="en"/>
              <a:t>Companies typically maintain an asset inventory or Configuration Management Database (CMDB) that lists all discoverable assets the company has along with certain types of metadata, such as asset type, IP address and owner. It is important to associate owners with assets so that teams know who to contact if there are issues with the asset.</a:t>
            </a:r>
            <a:endParaRPr/>
          </a:p>
        </p:txBody>
      </p:sp>
      <p:graphicFrame>
        <p:nvGraphicFramePr>
          <p:cNvPr id="196" name="Google Shape;196;p23"/>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97" name="Google Shape;197;p23"/>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Asset: turnkey.api.apptastic.io </a:t>
            </a:r>
            <a:endParaRPr b="1" sz="1200"/>
          </a:p>
          <a:p>
            <a:pPr indent="0" lvl="0" marL="0" rtl="0" algn="l">
              <a:spcBef>
                <a:spcPts val="0"/>
              </a:spcBef>
              <a:spcAft>
                <a:spcPts val="0"/>
              </a:spcAft>
              <a:buNone/>
            </a:pPr>
            <a:r>
              <a:rPr lang="en" sz="1200"/>
              <a:t>Type: EC2 Servers</a:t>
            </a:r>
            <a:endParaRPr sz="1200"/>
          </a:p>
          <a:p>
            <a:pPr indent="0" lvl="0" marL="0" rtl="0" algn="l">
              <a:spcBef>
                <a:spcPts val="0"/>
              </a:spcBef>
              <a:spcAft>
                <a:spcPts val="0"/>
              </a:spcAft>
              <a:buNone/>
            </a:pPr>
            <a:r>
              <a:rPr lang="en" sz="1200"/>
              <a:t>IP Address: 10.240.155.100</a:t>
            </a:r>
            <a:endParaRPr sz="1200"/>
          </a:p>
          <a:p>
            <a:pPr indent="0" lvl="0" marL="0" rtl="0" algn="l">
              <a:spcBef>
                <a:spcPts val="0"/>
              </a:spcBef>
              <a:spcAft>
                <a:spcPts val="0"/>
              </a:spcAft>
              <a:buNone/>
            </a:pPr>
            <a:r>
              <a:rPr lang="en" sz="1200"/>
              <a:t>Port: 443</a:t>
            </a:r>
            <a:endParaRPr sz="1200"/>
          </a:p>
          <a:p>
            <a:pPr indent="0" lvl="0" marL="0" rtl="0" algn="l">
              <a:spcBef>
                <a:spcPts val="0"/>
              </a:spcBef>
              <a:spcAft>
                <a:spcPts val="0"/>
              </a:spcAft>
              <a:buNone/>
            </a:pPr>
            <a:r>
              <a:rPr lang="en" sz="1200"/>
              <a:t>Classification: Confidential</a:t>
            </a:r>
            <a:endParaRPr sz="1200"/>
          </a:p>
          <a:p>
            <a:pPr indent="0" lvl="0" marL="0" rtl="0" algn="l">
              <a:spcBef>
                <a:spcPts val="0"/>
              </a:spcBef>
              <a:spcAft>
                <a:spcPts val="0"/>
              </a:spcAft>
              <a:buNone/>
            </a:pPr>
            <a:r>
              <a:rPr lang="en" sz="1200"/>
              <a:t>Owner: Data Science</a:t>
            </a:r>
            <a:endParaRPr sz="1200"/>
          </a:p>
          <a:p>
            <a:pPr indent="0" lvl="0" marL="0" rtl="0" algn="l">
              <a:spcBef>
                <a:spcPts val="0"/>
              </a:spcBef>
              <a:spcAft>
                <a:spcPts val="0"/>
              </a:spcAft>
              <a:buNone/>
            </a:pPr>
            <a:r>
              <a:rPr lang="en" sz="1200"/>
              <a:t>Last Updated: Nov 10, 2023</a:t>
            </a:r>
            <a:endParaRPr sz="1200"/>
          </a:p>
        </p:txBody>
      </p:sp>
      <p:sp>
        <p:nvSpPr>
          <p:cNvPr id="198" name="Google Shape;198;p23"/>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9" name="Google Shape;199;p23"/>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Asset Inventory: </a:t>
            </a:r>
            <a:r>
              <a:rPr lang="en">
                <a:solidFill>
                  <a:schemeClr val="dk1"/>
                </a:solidFill>
              </a:rPr>
              <a:t>Companies typically maintain an asset inventory or Configuration Management Database (CMDB) that lists all discoverable assets the company has along with certain types of metadata, such as asset type, IP address and owner. It is important to associate owners with assets so that teams know who to contact if there are issues with the asset.</a:t>
            </a:r>
            <a:endParaRPr>
              <a:solidFill>
                <a:schemeClr val="dk1"/>
              </a:solidFill>
            </a:endParaRPr>
          </a:p>
          <a:p>
            <a:pPr indent="0" lvl="0" marL="0" rtl="0" algn="l">
              <a:spcBef>
                <a:spcPts val="0"/>
              </a:spcBef>
              <a:spcAft>
                <a:spcPts val="0"/>
              </a:spcAft>
              <a:buNone/>
            </a:pPr>
            <a:r>
              <a:t/>
            </a:r>
            <a:endParaRPr b="1"/>
          </a:p>
        </p:txBody>
      </p:sp>
      <p:graphicFrame>
        <p:nvGraphicFramePr>
          <p:cNvPr id="200" name="Google Shape;200;p23"/>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01" name="Google Shape;201;p23"/>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Asset: step.apptastic.io</a:t>
            </a:r>
            <a:endParaRPr b="1" sz="1200"/>
          </a:p>
          <a:p>
            <a:pPr indent="0" lvl="0" marL="0" rtl="0" algn="l">
              <a:spcBef>
                <a:spcPts val="0"/>
              </a:spcBef>
              <a:spcAft>
                <a:spcPts val="0"/>
              </a:spcAft>
              <a:buNone/>
            </a:pPr>
            <a:r>
              <a:rPr lang="en" sz="1200"/>
              <a:t>Type: ECS Cluster</a:t>
            </a:r>
            <a:endParaRPr sz="1200"/>
          </a:p>
          <a:p>
            <a:pPr indent="0" lvl="0" marL="0" rtl="0" algn="l">
              <a:spcBef>
                <a:spcPts val="0"/>
              </a:spcBef>
              <a:spcAft>
                <a:spcPts val="0"/>
              </a:spcAft>
              <a:buNone/>
            </a:pPr>
            <a:r>
              <a:rPr lang="en" sz="1200"/>
              <a:t>IP Address: 10.100.0.198</a:t>
            </a:r>
            <a:endParaRPr sz="1200"/>
          </a:p>
          <a:p>
            <a:pPr indent="0" lvl="0" marL="0" rtl="0" algn="l">
              <a:spcBef>
                <a:spcPts val="0"/>
              </a:spcBef>
              <a:spcAft>
                <a:spcPts val="0"/>
              </a:spcAft>
              <a:buNone/>
            </a:pPr>
            <a:r>
              <a:rPr lang="en" sz="1200"/>
              <a:t>Port: 22</a:t>
            </a:r>
            <a:endParaRPr sz="1200"/>
          </a:p>
          <a:p>
            <a:pPr indent="0" lvl="0" marL="0" rtl="0" algn="l">
              <a:spcBef>
                <a:spcPts val="0"/>
              </a:spcBef>
              <a:spcAft>
                <a:spcPts val="0"/>
              </a:spcAft>
              <a:buNone/>
            </a:pPr>
            <a:r>
              <a:rPr lang="en" sz="1200"/>
              <a:t>Classification: Confidential</a:t>
            </a:r>
            <a:endParaRPr sz="1200"/>
          </a:p>
          <a:p>
            <a:pPr indent="0" lvl="0" marL="0" rtl="0" algn="l">
              <a:spcBef>
                <a:spcPts val="0"/>
              </a:spcBef>
              <a:spcAft>
                <a:spcPts val="0"/>
              </a:spcAft>
              <a:buNone/>
            </a:pPr>
            <a:r>
              <a:rPr lang="en" sz="1200"/>
              <a:t>Owner: Human Resources</a:t>
            </a:r>
            <a:endParaRPr sz="1200"/>
          </a:p>
          <a:p>
            <a:pPr indent="0" lvl="0" marL="0" rtl="0" algn="l">
              <a:spcBef>
                <a:spcPts val="0"/>
              </a:spcBef>
              <a:spcAft>
                <a:spcPts val="0"/>
              </a:spcAft>
              <a:buNone/>
            </a:pPr>
            <a:r>
              <a:rPr lang="en" sz="1200"/>
              <a:t>Last Updated: August 1, 2022</a:t>
            </a:r>
            <a:endParaRPr sz="1200"/>
          </a:p>
        </p:txBody>
      </p:sp>
      <p:sp>
        <p:nvSpPr>
          <p:cNvPr id="202" name="Google Shape;202;p23"/>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203" name="Google Shape;203;p23"/>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4"/>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9" name="Google Shape;209;p24"/>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Audit</a:t>
            </a:r>
            <a:r>
              <a:rPr b="1" lang="en" sz="1200"/>
              <a:t>: Annual NIST CSF Audit</a:t>
            </a:r>
            <a:endParaRPr b="1" sz="1200"/>
          </a:p>
          <a:p>
            <a:pPr indent="0" lvl="0" marL="0" rtl="0" algn="l">
              <a:spcBef>
                <a:spcPts val="0"/>
              </a:spcBef>
              <a:spcAft>
                <a:spcPts val="0"/>
              </a:spcAft>
              <a:buNone/>
            </a:pPr>
            <a:r>
              <a:rPr b="1" lang="en" sz="1200"/>
              <a:t>Completed: </a:t>
            </a:r>
            <a:r>
              <a:rPr lang="en" sz="1200"/>
              <a:t>Feb 24, 2023</a:t>
            </a:r>
            <a:endParaRPr sz="1200"/>
          </a:p>
          <a:p>
            <a:pPr indent="0" lvl="0" marL="0" rtl="0" algn="l">
              <a:spcBef>
                <a:spcPts val="0"/>
              </a:spcBef>
              <a:spcAft>
                <a:spcPts val="0"/>
              </a:spcAft>
              <a:buNone/>
            </a:pPr>
            <a:r>
              <a:t/>
            </a:r>
            <a:endParaRPr b="1" sz="1200"/>
          </a:p>
          <a:p>
            <a:pPr indent="0" lvl="0" marL="0" rtl="0" algn="l">
              <a:spcBef>
                <a:spcPts val="0"/>
              </a:spcBef>
              <a:spcAft>
                <a:spcPts val="0"/>
              </a:spcAft>
              <a:buNone/>
            </a:pPr>
            <a:r>
              <a:rPr b="1" lang="en" sz="1200"/>
              <a:t>Sub-Category:</a:t>
            </a:r>
            <a:r>
              <a:rPr lang="en" sz="1200"/>
              <a:t> DE.CM-4: Malicious code is detected</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sz="1200"/>
              <a:t>Finding: </a:t>
            </a:r>
            <a:r>
              <a:rPr lang="en" sz="1200"/>
              <a:t>Only 63% of company servers have Crowdstrike installed and running. Of the remaining 37% of servers, they are used to run a number of critical systems including API, Monitoring and SAP.</a:t>
            </a:r>
            <a:endParaRPr sz="1200"/>
          </a:p>
        </p:txBody>
      </p:sp>
      <p:sp>
        <p:nvSpPr>
          <p:cNvPr id="210" name="Google Shape;210;p24"/>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Audits</a:t>
            </a:r>
            <a:r>
              <a:rPr b="1" lang="en"/>
              <a:t>: </a:t>
            </a:r>
            <a:r>
              <a:rPr lang="en"/>
              <a:t>Company typically conduct audits to evaluate the effectiveness of their security and other technology controls. Audits can be external (by third party auditors) or internal (internal teams). Findings from audits should be reviewed.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NIST Cybersecurity Framework (CSF) is an international security framework published by NIST. It covers a range of security categories intended to help companies build effective security programs and controls.</a:t>
            </a:r>
            <a:endParaRPr/>
          </a:p>
        </p:txBody>
      </p:sp>
      <p:graphicFrame>
        <p:nvGraphicFramePr>
          <p:cNvPr id="211" name="Google Shape;211;p24"/>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12" name="Google Shape;212;p24"/>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3" name="Google Shape;213;p24"/>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Audits: </a:t>
            </a:r>
            <a:r>
              <a:rPr lang="en">
                <a:solidFill>
                  <a:schemeClr val="dk1"/>
                </a:solidFill>
              </a:rPr>
              <a:t>Company typically conduct audits to evaluate the effectiveness of their security and other technology controls. Audits can be external (by third party auditors) or internal (internal teams). Findings from audits should be reviewed.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this case, a user access review is done to determine whether accounts to company systems are appropriate. If the access is not appropriate, companies typically have processes to deactivate those accounts.</a:t>
            </a:r>
            <a:endParaRPr>
              <a:solidFill>
                <a:schemeClr val="dk1"/>
              </a:solidFill>
            </a:endParaRPr>
          </a:p>
          <a:p>
            <a:pPr indent="0" lvl="0" marL="0" rtl="0" algn="l">
              <a:spcBef>
                <a:spcPts val="0"/>
              </a:spcBef>
              <a:spcAft>
                <a:spcPts val="0"/>
              </a:spcAft>
              <a:buNone/>
            </a:pPr>
            <a:r>
              <a:t/>
            </a:r>
            <a:endParaRPr b="1">
              <a:solidFill>
                <a:schemeClr val="dk1"/>
              </a:solidFill>
            </a:endParaRPr>
          </a:p>
        </p:txBody>
      </p:sp>
      <p:graphicFrame>
        <p:nvGraphicFramePr>
          <p:cNvPr id="214" name="Google Shape;214;p24"/>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15" name="Google Shape;215;p24"/>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Audit: Quarterly Access Reviews</a:t>
            </a:r>
            <a:endParaRPr b="1" sz="1200">
              <a:solidFill>
                <a:schemeClr val="dk1"/>
              </a:solidFill>
            </a:endParaRPr>
          </a:p>
          <a:p>
            <a:pPr indent="0" lvl="0" marL="0" rtl="0" algn="l">
              <a:spcBef>
                <a:spcPts val="0"/>
              </a:spcBef>
              <a:spcAft>
                <a:spcPts val="0"/>
              </a:spcAft>
              <a:buNone/>
            </a:pPr>
            <a:r>
              <a:rPr b="1" lang="en" sz="1200">
                <a:solidFill>
                  <a:schemeClr val="dk1"/>
                </a:solidFill>
              </a:rPr>
              <a:t>Completed: </a:t>
            </a:r>
            <a:r>
              <a:rPr lang="en" sz="1200">
                <a:solidFill>
                  <a:schemeClr val="dk1"/>
                </a:solidFill>
              </a:rPr>
              <a:t>August 19, 2023</a:t>
            </a:r>
            <a:endParaRPr sz="1200">
              <a:solidFill>
                <a:schemeClr val="dk1"/>
              </a:solidFill>
            </a:endParaRPr>
          </a:p>
          <a:p>
            <a:pPr indent="0" lvl="0" marL="0" rtl="0" algn="l">
              <a:spcBef>
                <a:spcPts val="0"/>
              </a:spcBef>
              <a:spcAft>
                <a:spcPts val="0"/>
              </a:spcAft>
              <a:buNone/>
            </a:pPr>
            <a:r>
              <a:t/>
            </a:r>
            <a:endParaRPr b="1" sz="1200">
              <a:solidFill>
                <a:schemeClr val="dk1"/>
              </a:solidFill>
            </a:endParaRPr>
          </a:p>
          <a:p>
            <a:pPr indent="0" lvl="0" marL="0" rtl="0" algn="l">
              <a:spcBef>
                <a:spcPts val="0"/>
              </a:spcBef>
              <a:spcAft>
                <a:spcPts val="0"/>
              </a:spcAft>
              <a:buNone/>
            </a:pPr>
            <a:r>
              <a:rPr b="1" lang="en" sz="1200">
                <a:solidFill>
                  <a:schemeClr val="dk1"/>
                </a:solidFill>
              </a:rPr>
              <a:t>User Lists: </a:t>
            </a:r>
            <a:r>
              <a:rPr lang="en" sz="1200">
                <a:solidFill>
                  <a:schemeClr val="dk1"/>
                </a:solidFill>
              </a:rPr>
              <a:t>juniper-msp@apptastic.io, athena-msp@apptastic.io, ares-msp@apptastic.io, artemis-msp@apptastic.io, jimmy@apptastic.io, lauren@apptastic.io, thistle@apptastic.io, lagrange@apptastic.io, jennifer@apptastic.io </a:t>
            </a:r>
            <a:endParaRPr sz="1200"/>
          </a:p>
        </p:txBody>
      </p:sp>
      <p:sp>
        <p:nvSpPr>
          <p:cNvPr id="216" name="Google Shape;216;p24"/>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217" name="Google Shape;217;p24"/>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5"/>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3" name="Google Shape;223;p25"/>
          <p:cNvSpPr/>
          <p:nvPr/>
        </p:nvSpPr>
        <p:spPr>
          <a:xfrm>
            <a:off x="328525" y="1083600"/>
            <a:ext cx="7115400" cy="2283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Password Policy</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rPr lang="en" sz="1200"/>
              <a:t>Minimum of 12 characters</a:t>
            </a:r>
            <a:endParaRPr sz="1200"/>
          </a:p>
          <a:p>
            <a:pPr indent="0" lvl="0" marL="0" rtl="0" algn="l">
              <a:spcBef>
                <a:spcPts val="0"/>
              </a:spcBef>
              <a:spcAft>
                <a:spcPts val="0"/>
              </a:spcAft>
              <a:buNone/>
            </a:pPr>
            <a:r>
              <a:rPr lang="en" sz="1200"/>
              <a:t>Must include:</a:t>
            </a:r>
            <a:endParaRPr sz="1200"/>
          </a:p>
          <a:p>
            <a:pPr indent="-304800" lvl="0" marL="457200" rtl="0" algn="l">
              <a:spcBef>
                <a:spcPts val="0"/>
              </a:spcBef>
              <a:spcAft>
                <a:spcPts val="0"/>
              </a:spcAft>
              <a:buSzPts val="1200"/>
              <a:buChar char="●"/>
            </a:pPr>
            <a:r>
              <a:rPr lang="en" sz="1200"/>
              <a:t>at least one uppercase (capital letter) character</a:t>
            </a:r>
            <a:endParaRPr sz="1200"/>
          </a:p>
          <a:p>
            <a:pPr indent="-304800" lvl="0" marL="457200" rtl="0" algn="l">
              <a:spcBef>
                <a:spcPts val="0"/>
              </a:spcBef>
              <a:spcAft>
                <a:spcPts val="0"/>
              </a:spcAft>
              <a:buSzPts val="1200"/>
              <a:buChar char="●"/>
            </a:pPr>
            <a:r>
              <a:rPr lang="en" sz="1200"/>
              <a:t>at least one lowercase character</a:t>
            </a:r>
            <a:endParaRPr sz="1200"/>
          </a:p>
          <a:p>
            <a:pPr indent="-304800" lvl="0" marL="457200" rtl="0" algn="l">
              <a:spcBef>
                <a:spcPts val="0"/>
              </a:spcBef>
              <a:spcAft>
                <a:spcPts val="0"/>
              </a:spcAft>
              <a:buSzPts val="1200"/>
              <a:buChar char="●"/>
            </a:pPr>
            <a:r>
              <a:rPr lang="en" sz="1200"/>
              <a:t>at least one numerical (0 to 9) character</a:t>
            </a:r>
            <a:endParaRPr sz="1200"/>
          </a:p>
          <a:p>
            <a:pPr indent="-304800" lvl="0" marL="457200" rtl="0" algn="l">
              <a:spcBef>
                <a:spcPts val="0"/>
              </a:spcBef>
              <a:spcAft>
                <a:spcPts val="0"/>
              </a:spcAft>
              <a:buSzPts val="1200"/>
              <a:buChar char="●"/>
            </a:pPr>
            <a:r>
              <a:rPr lang="en" sz="1200"/>
              <a:t>at least one non-alphabetic (special) character - #, !, *, $, %</a:t>
            </a:r>
            <a:endParaRPr sz="1200"/>
          </a:p>
          <a:p>
            <a:pPr indent="0" lvl="0" marL="0" rtl="0" algn="l">
              <a:spcBef>
                <a:spcPts val="0"/>
              </a:spcBef>
              <a:spcAft>
                <a:spcPts val="0"/>
              </a:spcAft>
              <a:buNone/>
            </a:pPr>
            <a:r>
              <a:rPr lang="en" sz="1200"/>
              <a:t>Does not include your username or email address</a:t>
            </a:r>
            <a:endParaRPr sz="1200"/>
          </a:p>
          <a:p>
            <a:pPr indent="0" lvl="0" marL="0" rtl="0" algn="l">
              <a:spcBef>
                <a:spcPts val="0"/>
              </a:spcBef>
              <a:spcAft>
                <a:spcPts val="0"/>
              </a:spcAft>
              <a:buNone/>
            </a:pPr>
            <a:r>
              <a:rPr lang="en" sz="1200"/>
              <a:t>Does not reuse the last 5 passwords</a:t>
            </a:r>
            <a:endParaRPr sz="1200"/>
          </a:p>
          <a:p>
            <a:pPr indent="0" lvl="0" marL="0" rtl="0" algn="l">
              <a:spcBef>
                <a:spcPts val="0"/>
              </a:spcBef>
              <a:spcAft>
                <a:spcPts val="0"/>
              </a:spcAft>
              <a:buNone/>
            </a:pPr>
            <a:r>
              <a:rPr lang="en" sz="1200"/>
              <a:t>Enable Two-Factor Authentication (2FA) (mandatory)</a:t>
            </a:r>
            <a:endParaRPr sz="1200"/>
          </a:p>
        </p:txBody>
      </p:sp>
      <p:sp>
        <p:nvSpPr>
          <p:cNvPr id="224" name="Google Shape;224;p25"/>
          <p:cNvSpPr/>
          <p:nvPr/>
        </p:nvSpPr>
        <p:spPr>
          <a:xfrm>
            <a:off x="328500" y="3441425"/>
            <a:ext cx="7115400" cy="1035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Policy</a:t>
            </a:r>
            <a:r>
              <a:rPr b="1" lang="en"/>
              <a:t>: </a:t>
            </a:r>
            <a:r>
              <a:rPr lang="en"/>
              <a:t>Company typically have policies to define company-wide requirements for security, privacy, ethics and other compliance topics. In this case, the Password Policy should define the </a:t>
            </a:r>
            <a:r>
              <a:rPr lang="en"/>
              <a:t>minimum</a:t>
            </a:r>
            <a:r>
              <a:rPr lang="en"/>
              <a:t> password requirements that all company systems have to implement or use.</a:t>
            </a:r>
            <a:endParaRPr/>
          </a:p>
        </p:txBody>
      </p:sp>
      <p:graphicFrame>
        <p:nvGraphicFramePr>
          <p:cNvPr id="225" name="Google Shape;225;p25"/>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26" name="Google Shape;226;p25"/>
          <p:cNvSpPr/>
          <p:nvPr/>
        </p:nvSpPr>
        <p:spPr>
          <a:xfrm>
            <a:off x="-7300"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227" name="Google Shape;227;p25"/>
          <p:cNvGraphicFramePr/>
          <p:nvPr/>
        </p:nvGraphicFramePr>
        <p:xfrm>
          <a:off x="328475" y="52468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28" name="Google Shape;228;p25"/>
          <p:cNvSpPr/>
          <p:nvPr/>
        </p:nvSpPr>
        <p:spPr>
          <a:xfrm>
            <a:off x="328550" y="6070500"/>
            <a:ext cx="7115400" cy="2183700"/>
          </a:xfrm>
          <a:prstGeom prst="rect">
            <a:avLst/>
          </a:prstGeom>
          <a:solidFill>
            <a:srgbClr val="F3F3F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a:t>Risk Mitigation</a:t>
            </a:r>
            <a:endParaRPr b="1"/>
          </a:p>
          <a:p>
            <a:pPr indent="0" lvl="0" marL="0" marR="0" rtl="0" algn="l">
              <a:lnSpc>
                <a:spcPct val="100000"/>
              </a:lnSpc>
              <a:spcBef>
                <a:spcPts val="0"/>
              </a:spcBef>
              <a:spcAft>
                <a:spcPts val="0"/>
              </a:spcAft>
              <a:buNone/>
            </a:pPr>
            <a:r>
              <a:rPr b="1" lang="en"/>
              <a:t>Status: </a:t>
            </a:r>
            <a:r>
              <a:rPr lang="en"/>
              <a:t>Approved by Steering Committee</a:t>
            </a:r>
            <a:endParaRPr/>
          </a:p>
          <a:p>
            <a:pPr indent="0" lvl="0" marL="0" marR="0" rtl="0" algn="l">
              <a:lnSpc>
                <a:spcPct val="100000"/>
              </a:lnSpc>
              <a:spcBef>
                <a:spcPts val="0"/>
              </a:spcBef>
              <a:spcAft>
                <a:spcPts val="0"/>
              </a:spcAft>
              <a:buNone/>
            </a:pPr>
            <a:r>
              <a:rPr b="1" lang="en"/>
              <a:t>Approved On:</a:t>
            </a:r>
            <a:r>
              <a:rPr lang="en"/>
              <a:t> 9/1/2022</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Risk:</a:t>
            </a:r>
            <a:r>
              <a:rPr lang="en"/>
              <a:t> </a:t>
            </a:r>
            <a:r>
              <a:rPr lang="en"/>
              <a:t>Not all laptops provided to Borealis staff had proper security software configured.</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Mitigation</a:t>
            </a:r>
            <a:r>
              <a:rPr b="1" lang="en"/>
              <a:t>:</a:t>
            </a:r>
            <a:endParaRPr b="1"/>
          </a:p>
          <a:p>
            <a:pPr indent="-317500" lvl="0" marL="457200" marR="0" rtl="0" algn="l">
              <a:lnSpc>
                <a:spcPct val="100000"/>
              </a:lnSpc>
              <a:spcBef>
                <a:spcPts val="0"/>
              </a:spcBef>
              <a:spcAft>
                <a:spcPts val="0"/>
              </a:spcAft>
              <a:buSzPts val="1400"/>
              <a:buAutoNum type="arabicPeriod"/>
            </a:pPr>
            <a:r>
              <a:rPr lang="en"/>
              <a:t>Add to the contract with Borealis that they are required to roll out standard security software, defined as antivirus and host-based firewalls, to all company laptops.</a:t>
            </a:r>
            <a:endParaRPr/>
          </a:p>
        </p:txBody>
      </p:sp>
      <p:sp>
        <p:nvSpPr>
          <p:cNvPr id="229" name="Google Shape;229;p25"/>
          <p:cNvSpPr/>
          <p:nvPr/>
        </p:nvSpPr>
        <p:spPr>
          <a:xfrm>
            <a:off x="328525" y="8514525"/>
            <a:ext cx="7115400" cy="1176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Risk Mitigations: </a:t>
            </a:r>
            <a:r>
              <a:rPr lang="en"/>
              <a:t>For risks that the company does not accept, transfer or avoid, they should have mitigation plans in place. Mitigation plans are projects or tasks that, when complete, help reduce the likelihood or impact of a risk. Typically, risk mitigations are reviewed and/or approved by an individual or group within a Company.</a:t>
            </a:r>
            <a:endParaRPr/>
          </a:p>
        </p:txBody>
      </p:sp>
      <p:sp>
        <p:nvSpPr>
          <p:cNvPr id="230" name="Google Shape;230;p25"/>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231" name="Google Shape;231;p25"/>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6"/>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7" name="Google Shape;237;p26"/>
          <p:cNvSpPr/>
          <p:nvPr/>
        </p:nvSpPr>
        <p:spPr>
          <a:xfrm>
            <a:off x="328525" y="1083600"/>
            <a:ext cx="7115400" cy="2283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Backup</a:t>
            </a:r>
            <a:r>
              <a:rPr b="1" lang="en" sz="1200"/>
              <a:t> Policy</a:t>
            </a:r>
            <a:endParaRPr b="1" sz="1200"/>
          </a:p>
          <a:p>
            <a:pPr indent="0" lvl="0" marL="0" rtl="0" algn="l">
              <a:spcBef>
                <a:spcPts val="0"/>
              </a:spcBef>
              <a:spcAft>
                <a:spcPts val="0"/>
              </a:spcAft>
              <a:buNone/>
            </a:pPr>
            <a:r>
              <a:t/>
            </a:r>
            <a:endParaRPr b="1" sz="1200"/>
          </a:p>
          <a:p>
            <a:pPr indent="-304800" lvl="0" marL="457200" rtl="0" algn="l">
              <a:spcBef>
                <a:spcPts val="0"/>
              </a:spcBef>
              <a:spcAft>
                <a:spcPts val="0"/>
              </a:spcAft>
              <a:buSzPts val="1200"/>
              <a:buAutoNum type="arabicPeriod"/>
            </a:pPr>
            <a:r>
              <a:rPr lang="en" sz="1200"/>
              <a:t>Full daily backups are taken of all Aurora PostgreSQL databases in RDS.</a:t>
            </a:r>
            <a:endParaRPr sz="1200"/>
          </a:p>
          <a:p>
            <a:pPr indent="-304800" lvl="0" marL="457200" rtl="0" algn="l">
              <a:spcBef>
                <a:spcPts val="0"/>
              </a:spcBef>
              <a:spcAft>
                <a:spcPts val="0"/>
              </a:spcAft>
              <a:buSzPts val="1200"/>
              <a:buAutoNum type="arabicPeriod"/>
            </a:pPr>
            <a:r>
              <a:rPr lang="en" sz="1200"/>
              <a:t>Backups are encrypted using AES-256 or higher</a:t>
            </a:r>
            <a:endParaRPr sz="1200"/>
          </a:p>
          <a:p>
            <a:pPr indent="-304800" lvl="0" marL="457200" rtl="0" algn="l">
              <a:spcBef>
                <a:spcPts val="0"/>
              </a:spcBef>
              <a:spcAft>
                <a:spcPts val="0"/>
              </a:spcAft>
              <a:buSzPts val="1200"/>
              <a:buAutoNum type="arabicPeriod"/>
            </a:pPr>
            <a:r>
              <a:rPr lang="en" sz="1200"/>
              <a:t>Backups are stored in a dedicated S3 Bucket in AWS</a:t>
            </a:r>
            <a:endParaRPr sz="1200"/>
          </a:p>
          <a:p>
            <a:pPr indent="-304800" lvl="0" marL="457200" rtl="0" algn="l">
              <a:spcBef>
                <a:spcPts val="0"/>
              </a:spcBef>
              <a:spcAft>
                <a:spcPts val="0"/>
              </a:spcAft>
              <a:buSzPts val="1200"/>
              <a:buAutoNum type="arabicPeriod"/>
            </a:pPr>
            <a:r>
              <a:rPr lang="en" sz="1200"/>
              <a:t>Backup failures are investigated within 24 hours by the Site Reliability Engineering team.</a:t>
            </a:r>
            <a:endParaRPr sz="1200"/>
          </a:p>
          <a:p>
            <a:pPr indent="-304800" lvl="1" marL="914400" rtl="0" algn="l">
              <a:spcBef>
                <a:spcPts val="0"/>
              </a:spcBef>
              <a:spcAft>
                <a:spcPts val="0"/>
              </a:spcAft>
              <a:buSzPts val="1200"/>
              <a:buAutoNum type="alphaLcPeriod"/>
            </a:pPr>
            <a:r>
              <a:rPr lang="en" sz="1200"/>
              <a:t>If the cause of the failure is identified, a root cause analysis is documented in JIRA.</a:t>
            </a:r>
            <a:endParaRPr sz="1200"/>
          </a:p>
          <a:p>
            <a:pPr indent="-304800" lvl="1" marL="914400" rtl="0" algn="l">
              <a:spcBef>
                <a:spcPts val="0"/>
              </a:spcBef>
              <a:spcAft>
                <a:spcPts val="0"/>
              </a:spcAft>
              <a:buSzPts val="1200"/>
              <a:buAutoNum type="alphaLcPeriod"/>
            </a:pPr>
            <a:r>
              <a:rPr lang="en" sz="1200"/>
              <a:t>If the cause of the failure is unknown, a P1 incident will be created</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
        <p:nvSpPr>
          <p:cNvPr id="238" name="Google Shape;238;p26"/>
          <p:cNvSpPr/>
          <p:nvPr/>
        </p:nvSpPr>
        <p:spPr>
          <a:xfrm>
            <a:off x="328500" y="3441425"/>
            <a:ext cx="7115400" cy="1035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Policy: </a:t>
            </a:r>
            <a:r>
              <a:rPr lang="en"/>
              <a:t>Company typically have policies to define company-wide requirements for security, privacy, ethics and other compliance topics. In this case, the Backup Policy should define the standards by which the company takes and stores system backups.</a:t>
            </a:r>
            <a:endParaRPr/>
          </a:p>
        </p:txBody>
      </p:sp>
      <p:graphicFrame>
        <p:nvGraphicFramePr>
          <p:cNvPr id="239" name="Google Shape;239;p26"/>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40" name="Google Shape;240;p26"/>
          <p:cNvSpPr/>
          <p:nvPr/>
        </p:nvSpPr>
        <p:spPr>
          <a:xfrm>
            <a:off x="-7300"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241" name="Google Shape;241;p26"/>
          <p:cNvGraphicFramePr/>
          <p:nvPr/>
        </p:nvGraphicFramePr>
        <p:xfrm>
          <a:off x="328475" y="52468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42" name="Google Shape;242;p26"/>
          <p:cNvSpPr/>
          <p:nvPr/>
        </p:nvSpPr>
        <p:spPr>
          <a:xfrm>
            <a:off x="328550" y="6070500"/>
            <a:ext cx="7115400" cy="2183700"/>
          </a:xfrm>
          <a:prstGeom prst="rect">
            <a:avLst/>
          </a:prstGeom>
          <a:solidFill>
            <a:srgbClr val="F3F3F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a:t>Risk Mitigation</a:t>
            </a:r>
            <a:endParaRPr b="1"/>
          </a:p>
          <a:p>
            <a:pPr indent="0" lvl="0" marL="0" marR="0" rtl="0" algn="l">
              <a:lnSpc>
                <a:spcPct val="100000"/>
              </a:lnSpc>
              <a:spcBef>
                <a:spcPts val="0"/>
              </a:spcBef>
              <a:spcAft>
                <a:spcPts val="0"/>
              </a:spcAft>
              <a:buNone/>
            </a:pPr>
            <a:r>
              <a:rPr b="1" lang="en"/>
              <a:t>Status: </a:t>
            </a:r>
            <a:r>
              <a:rPr lang="en"/>
              <a:t>Approved by Steering Committee</a:t>
            </a:r>
            <a:endParaRPr/>
          </a:p>
          <a:p>
            <a:pPr indent="0" lvl="0" marL="0" marR="0" rtl="0" algn="l">
              <a:lnSpc>
                <a:spcPct val="100000"/>
              </a:lnSpc>
              <a:spcBef>
                <a:spcPts val="0"/>
              </a:spcBef>
              <a:spcAft>
                <a:spcPts val="0"/>
              </a:spcAft>
              <a:buNone/>
            </a:pPr>
            <a:r>
              <a:rPr b="1" lang="en"/>
              <a:t>Approved On:</a:t>
            </a:r>
            <a:r>
              <a:rPr lang="en"/>
              <a:t> 9/1/2022</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Risk:</a:t>
            </a:r>
            <a:r>
              <a:rPr lang="en"/>
              <a:t> Not all laptops provided to Borealis staff had proper security software configured.</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Mitigation:</a:t>
            </a:r>
            <a:endParaRPr b="1"/>
          </a:p>
          <a:p>
            <a:pPr indent="-317500" lvl="0" marL="457200" marR="0" rtl="0" algn="l">
              <a:lnSpc>
                <a:spcPct val="100000"/>
              </a:lnSpc>
              <a:spcBef>
                <a:spcPts val="0"/>
              </a:spcBef>
              <a:spcAft>
                <a:spcPts val="0"/>
              </a:spcAft>
              <a:buSzPts val="1400"/>
              <a:buAutoNum type="arabicPeriod"/>
            </a:pPr>
            <a:r>
              <a:rPr lang="en"/>
              <a:t>Add to the contract with Borealis that they are required to roll out standard security software, defined as antivirus and host-based firewalls, to all company laptops.</a:t>
            </a:r>
            <a:endParaRPr/>
          </a:p>
        </p:txBody>
      </p:sp>
      <p:sp>
        <p:nvSpPr>
          <p:cNvPr id="243" name="Google Shape;243;p26"/>
          <p:cNvSpPr/>
          <p:nvPr/>
        </p:nvSpPr>
        <p:spPr>
          <a:xfrm>
            <a:off x="328525" y="8514525"/>
            <a:ext cx="7115400" cy="1176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Risk Mitigations: </a:t>
            </a:r>
            <a:r>
              <a:rPr lang="en"/>
              <a:t>For risks that the company does not accept, transfer or avoid, they should have mitigation plans in place. Mitigation plans are projects or tasks that, when complete, help reduce the likelihood or impact of a risk. Typically, risk mitigations are reviewed and/or approved by an individual or group within a Company.</a:t>
            </a:r>
            <a:endParaRPr/>
          </a:p>
        </p:txBody>
      </p:sp>
      <p:sp>
        <p:nvSpPr>
          <p:cNvPr id="244" name="Google Shape;244;p26"/>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245" name="Google Shape;245;p26"/>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7"/>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1" name="Google Shape;251;p27"/>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Application</a:t>
            </a:r>
            <a:r>
              <a:rPr b="1" lang="en"/>
              <a:t>: </a:t>
            </a:r>
            <a:r>
              <a:rPr lang="en"/>
              <a:t>HTTP responses like this are messages that application servers typically send back in response to a request. In normal operations, the server should respond with a HTTP 200 OK message. If there are errors, the server may then respond with a 403, 404, 500 or other related error code.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reference, here is a list of HTTP response status codes: </a:t>
            </a:r>
            <a:r>
              <a:rPr lang="en" u="sng">
                <a:solidFill>
                  <a:schemeClr val="hlink"/>
                </a:solidFill>
                <a:hlinkClick r:id="rId3"/>
              </a:rPr>
              <a:t>https://developer.mozilla.org/en-US/docs/Web/HTTP/Status</a:t>
            </a:r>
            <a:r>
              <a:rPr lang="en"/>
              <a:t> </a:t>
            </a:r>
            <a:endParaRPr/>
          </a:p>
        </p:txBody>
      </p:sp>
      <p:graphicFrame>
        <p:nvGraphicFramePr>
          <p:cNvPr id="252" name="Google Shape;252;p27"/>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53" name="Google Shape;253;p27"/>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HTTP/1.1 500 Internal Server Error</a:t>
            </a:r>
            <a:endParaRPr b="1" sz="1200"/>
          </a:p>
          <a:p>
            <a:pPr indent="0" lvl="0" marL="0" rtl="0" algn="l">
              <a:spcBef>
                <a:spcPts val="0"/>
              </a:spcBef>
              <a:spcAft>
                <a:spcPts val="0"/>
              </a:spcAft>
              <a:buNone/>
            </a:pPr>
            <a:r>
              <a:rPr lang="en" sz="1200"/>
              <a:t>Date: Wed, 24 Nov 2023 06:02:44 GMT</a:t>
            </a:r>
            <a:endParaRPr sz="1200"/>
          </a:p>
          <a:p>
            <a:pPr indent="0" lvl="0" marL="0" rtl="0" algn="l">
              <a:spcBef>
                <a:spcPts val="0"/>
              </a:spcBef>
              <a:spcAft>
                <a:spcPts val="0"/>
              </a:spcAft>
              <a:buNone/>
            </a:pPr>
            <a:r>
              <a:rPr lang="en" sz="1200"/>
              <a:t>Content-Type: text/html</a:t>
            </a:r>
            <a:endParaRPr sz="1200"/>
          </a:p>
          <a:p>
            <a:pPr indent="0" lvl="0" marL="0" rtl="0" algn="l">
              <a:spcBef>
                <a:spcPts val="0"/>
              </a:spcBef>
              <a:spcAft>
                <a:spcPts val="0"/>
              </a:spcAft>
              <a:buNone/>
            </a:pPr>
            <a:r>
              <a:rPr lang="en" sz="1200"/>
              <a:t>Content-Length: 102</a:t>
            </a:r>
            <a:endParaRPr sz="1200"/>
          </a:p>
          <a:p>
            <a:pPr indent="0" lvl="0" marL="0" rtl="0" algn="l">
              <a:spcBef>
                <a:spcPts val="0"/>
              </a:spcBef>
              <a:spcAft>
                <a:spcPts val="0"/>
              </a:spcAft>
              <a:buNone/>
            </a:pPr>
            <a:r>
              <a:rPr lang="en" sz="1200"/>
              <a:t>Connection: keep-alive</a:t>
            </a:r>
            <a:endParaRPr sz="1200"/>
          </a:p>
          <a:p>
            <a:pPr indent="0" lvl="0" marL="0" rtl="0" algn="l">
              <a:spcBef>
                <a:spcPts val="0"/>
              </a:spcBef>
              <a:spcAft>
                <a:spcPts val="0"/>
              </a:spcAft>
              <a:buNone/>
            </a:pPr>
            <a:r>
              <a:rPr lang="en" sz="1200"/>
              <a:t>Location: https://retrieval.apptastic.io </a:t>
            </a:r>
            <a:endParaRPr sz="1200"/>
          </a:p>
          <a:p>
            <a:pPr indent="0" lvl="0" marL="0" rtl="0" algn="l">
              <a:spcBef>
                <a:spcPts val="0"/>
              </a:spcBef>
              <a:spcAft>
                <a:spcPts val="0"/>
              </a:spcAft>
              <a:buNone/>
            </a:pPr>
            <a:r>
              <a:rPr lang="en" sz="1200"/>
              <a:t>Cache-Control: no-cache</a:t>
            </a:r>
            <a:endParaRPr sz="1200"/>
          </a:p>
        </p:txBody>
      </p:sp>
      <p:sp>
        <p:nvSpPr>
          <p:cNvPr id="254" name="Google Shape;254;p27"/>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5" name="Google Shape;255;p27"/>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Application</a:t>
            </a:r>
            <a:r>
              <a:rPr b="1" lang="en">
                <a:solidFill>
                  <a:schemeClr val="dk1"/>
                </a:solidFill>
              </a:rPr>
              <a:t>: </a:t>
            </a:r>
            <a:r>
              <a:rPr lang="en">
                <a:solidFill>
                  <a:schemeClr val="dk1"/>
                </a:solidFill>
              </a:rPr>
              <a:t>HTTP responses like this are messages that application servers typically send back in response to a request. In normal operations, the server should respond with a HTTP 200 OK message. If there are errors, the server may then respond with a 403, 404, 500 or other related error code.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For reference, here is a list of HTTP response status codes: </a:t>
            </a:r>
            <a:r>
              <a:rPr lang="en" u="sng">
                <a:solidFill>
                  <a:schemeClr val="accent5"/>
                </a:solidFill>
                <a:hlinkClick r:id="rId4">
                  <a:extLst>
                    <a:ext uri="{A12FA001-AC4F-418D-AE19-62706E023703}">
                      <ahyp:hlinkClr val="tx"/>
                    </a:ext>
                  </a:extLst>
                </a:hlinkClick>
              </a:rPr>
              <a:t>https://developer.mozilla.org/en-US/docs/Web/HTTP/Status</a:t>
            </a:r>
            <a:r>
              <a:rPr lang="en">
                <a:solidFill>
                  <a:schemeClr val="dk1"/>
                </a:solidFill>
              </a:rPr>
              <a:t> </a:t>
            </a:r>
            <a:endParaRPr>
              <a:solidFill>
                <a:schemeClr val="dk1"/>
              </a:solidFill>
            </a:endParaRPr>
          </a:p>
          <a:p>
            <a:pPr indent="0" lvl="0" marL="0" rtl="0" algn="l">
              <a:spcBef>
                <a:spcPts val="0"/>
              </a:spcBef>
              <a:spcAft>
                <a:spcPts val="0"/>
              </a:spcAft>
              <a:buNone/>
            </a:pPr>
            <a:r>
              <a:t/>
            </a:r>
            <a:endParaRPr b="1"/>
          </a:p>
        </p:txBody>
      </p:sp>
      <p:graphicFrame>
        <p:nvGraphicFramePr>
          <p:cNvPr id="256" name="Google Shape;256;p27"/>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rPr>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57" name="Google Shape;257;p27"/>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HTTP/1.1 500 Internal Server Error</a:t>
            </a:r>
            <a:endParaRPr b="1" sz="1200">
              <a:solidFill>
                <a:schemeClr val="dk1"/>
              </a:solidFill>
            </a:endParaRPr>
          </a:p>
          <a:p>
            <a:pPr indent="0" lvl="0" marL="0" rtl="0" algn="l">
              <a:spcBef>
                <a:spcPts val="0"/>
              </a:spcBef>
              <a:spcAft>
                <a:spcPts val="0"/>
              </a:spcAft>
              <a:buNone/>
            </a:pPr>
            <a:r>
              <a:rPr lang="en" sz="1200">
                <a:solidFill>
                  <a:schemeClr val="dk1"/>
                </a:solidFill>
              </a:rPr>
              <a:t>Date: Wed, 24 Nov 2023 06:05:44 GMT</a:t>
            </a:r>
            <a:endParaRPr sz="1200">
              <a:solidFill>
                <a:schemeClr val="dk1"/>
              </a:solidFill>
            </a:endParaRPr>
          </a:p>
          <a:p>
            <a:pPr indent="0" lvl="0" marL="0" rtl="0" algn="l">
              <a:spcBef>
                <a:spcPts val="0"/>
              </a:spcBef>
              <a:spcAft>
                <a:spcPts val="0"/>
              </a:spcAft>
              <a:buNone/>
            </a:pPr>
            <a:r>
              <a:rPr lang="en" sz="1200">
                <a:solidFill>
                  <a:schemeClr val="dk1"/>
                </a:solidFill>
              </a:rPr>
              <a:t>Content-Type: text/html</a:t>
            </a:r>
            <a:endParaRPr sz="1200">
              <a:solidFill>
                <a:schemeClr val="dk1"/>
              </a:solidFill>
            </a:endParaRPr>
          </a:p>
          <a:p>
            <a:pPr indent="0" lvl="0" marL="0" rtl="0" algn="l">
              <a:spcBef>
                <a:spcPts val="0"/>
              </a:spcBef>
              <a:spcAft>
                <a:spcPts val="0"/>
              </a:spcAft>
              <a:buNone/>
            </a:pPr>
            <a:r>
              <a:rPr lang="en" sz="1200">
                <a:solidFill>
                  <a:schemeClr val="dk1"/>
                </a:solidFill>
              </a:rPr>
              <a:t>Content-Length: 102</a:t>
            </a:r>
            <a:endParaRPr sz="1200">
              <a:solidFill>
                <a:schemeClr val="dk1"/>
              </a:solidFill>
            </a:endParaRPr>
          </a:p>
          <a:p>
            <a:pPr indent="0" lvl="0" marL="0" rtl="0" algn="l">
              <a:spcBef>
                <a:spcPts val="0"/>
              </a:spcBef>
              <a:spcAft>
                <a:spcPts val="0"/>
              </a:spcAft>
              <a:buNone/>
            </a:pPr>
            <a:r>
              <a:rPr lang="en" sz="1200">
                <a:solidFill>
                  <a:schemeClr val="dk1"/>
                </a:solidFill>
              </a:rPr>
              <a:t>Connection: keep-alive</a:t>
            </a:r>
            <a:endParaRPr sz="1200">
              <a:solidFill>
                <a:schemeClr val="dk1"/>
              </a:solidFill>
            </a:endParaRPr>
          </a:p>
          <a:p>
            <a:pPr indent="0" lvl="0" marL="0" rtl="0" algn="l">
              <a:spcBef>
                <a:spcPts val="0"/>
              </a:spcBef>
              <a:spcAft>
                <a:spcPts val="0"/>
              </a:spcAft>
              <a:buNone/>
            </a:pPr>
            <a:r>
              <a:rPr lang="en" sz="1200">
                <a:solidFill>
                  <a:schemeClr val="dk1"/>
                </a:solidFill>
              </a:rPr>
              <a:t>Location: https://api.apptastic.io </a:t>
            </a:r>
            <a:endParaRPr sz="1200">
              <a:solidFill>
                <a:schemeClr val="dk1"/>
              </a:solidFill>
            </a:endParaRPr>
          </a:p>
          <a:p>
            <a:pPr indent="0" lvl="0" marL="0" rtl="0" algn="l">
              <a:spcBef>
                <a:spcPts val="0"/>
              </a:spcBef>
              <a:spcAft>
                <a:spcPts val="0"/>
              </a:spcAft>
              <a:buNone/>
            </a:pPr>
            <a:r>
              <a:rPr lang="en" sz="1200">
                <a:solidFill>
                  <a:schemeClr val="dk1"/>
                </a:solidFill>
              </a:rPr>
              <a:t>Cache-Control: no-cache</a:t>
            </a:r>
            <a:endParaRPr b="1" sz="1200"/>
          </a:p>
        </p:txBody>
      </p:sp>
      <p:sp>
        <p:nvSpPr>
          <p:cNvPr id="258" name="Google Shape;258;p27"/>
          <p:cNvSpPr/>
          <p:nvPr/>
        </p:nvSpPr>
        <p:spPr>
          <a:xfrm>
            <a:off x="6670925" y="259975"/>
            <a:ext cx="773100" cy="639600"/>
          </a:xfrm>
          <a:prstGeom prst="rect">
            <a:avLst/>
          </a:prstGeom>
          <a:solidFill>
            <a:srgbClr val="FF00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C</a:t>
            </a:r>
            <a:endParaRPr sz="2800"/>
          </a:p>
        </p:txBody>
      </p:sp>
      <p:sp>
        <p:nvSpPr>
          <p:cNvPr id="259" name="Google Shape;259;p27"/>
          <p:cNvSpPr/>
          <p:nvPr/>
        </p:nvSpPr>
        <p:spPr>
          <a:xfrm>
            <a:off x="6670925" y="5246825"/>
            <a:ext cx="773100" cy="639600"/>
          </a:xfrm>
          <a:prstGeom prst="rect">
            <a:avLst/>
          </a:prstGeom>
          <a:solidFill>
            <a:srgbClr val="FF00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C</a:t>
            </a:r>
            <a:endParaRPr sz="2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8"/>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5" name="Google Shape;265;p28"/>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Application:</a:t>
            </a:r>
            <a:r>
              <a:rPr b="1" lang="en"/>
              <a:t> </a:t>
            </a:r>
            <a:r>
              <a:rPr lang="en"/>
              <a:t>HTTP responses like this are messages that application servers typically send back in response to a request. In normal operations, the server should respond with a HTTP 200 OK message. If there are errors, the server may then respond with a 403, 404, 500 or other related error code.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reference, here is a list of HTTP response status codes: </a:t>
            </a:r>
            <a:r>
              <a:rPr lang="en" u="sng">
                <a:solidFill>
                  <a:schemeClr val="hlink"/>
                </a:solidFill>
                <a:hlinkClick r:id="rId3"/>
              </a:rPr>
              <a:t>https://developer.mozilla.org/en-US/docs/Web/HTTP/Status</a:t>
            </a:r>
            <a:r>
              <a:rPr lang="en"/>
              <a:t> </a:t>
            </a:r>
            <a:endParaRPr/>
          </a:p>
        </p:txBody>
      </p:sp>
      <p:graphicFrame>
        <p:nvGraphicFramePr>
          <p:cNvPr id="266" name="Google Shape;266;p28"/>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67" name="Google Shape;267;p28"/>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HTTP/1.1 500 Internal Server Error</a:t>
            </a:r>
            <a:endParaRPr b="1" sz="1200"/>
          </a:p>
          <a:p>
            <a:pPr indent="0" lvl="0" marL="0" rtl="0" algn="l">
              <a:spcBef>
                <a:spcPts val="0"/>
              </a:spcBef>
              <a:spcAft>
                <a:spcPts val="0"/>
              </a:spcAft>
              <a:buNone/>
            </a:pPr>
            <a:r>
              <a:rPr lang="en" sz="1200"/>
              <a:t>Date: Wed, 24 Nov 2023 06:30:44 GMT</a:t>
            </a:r>
            <a:endParaRPr sz="1200"/>
          </a:p>
          <a:p>
            <a:pPr indent="0" lvl="0" marL="0" rtl="0" algn="l">
              <a:spcBef>
                <a:spcPts val="0"/>
              </a:spcBef>
              <a:spcAft>
                <a:spcPts val="0"/>
              </a:spcAft>
              <a:buNone/>
            </a:pPr>
            <a:r>
              <a:rPr lang="en" sz="1200"/>
              <a:t>Content-Type: text/html</a:t>
            </a:r>
            <a:endParaRPr sz="1200"/>
          </a:p>
          <a:p>
            <a:pPr indent="0" lvl="0" marL="0" rtl="0" algn="l">
              <a:spcBef>
                <a:spcPts val="0"/>
              </a:spcBef>
              <a:spcAft>
                <a:spcPts val="0"/>
              </a:spcAft>
              <a:buNone/>
            </a:pPr>
            <a:r>
              <a:rPr lang="en" sz="1200"/>
              <a:t>Content-Length: 102</a:t>
            </a:r>
            <a:endParaRPr sz="1200"/>
          </a:p>
          <a:p>
            <a:pPr indent="0" lvl="0" marL="0" rtl="0" algn="l">
              <a:spcBef>
                <a:spcPts val="0"/>
              </a:spcBef>
              <a:spcAft>
                <a:spcPts val="0"/>
              </a:spcAft>
              <a:buNone/>
            </a:pPr>
            <a:r>
              <a:rPr lang="en" sz="1200"/>
              <a:t>Connection: keep-alive</a:t>
            </a:r>
            <a:endParaRPr sz="1200"/>
          </a:p>
          <a:p>
            <a:pPr indent="0" lvl="0" marL="0" rtl="0" algn="l">
              <a:spcBef>
                <a:spcPts val="0"/>
              </a:spcBef>
              <a:spcAft>
                <a:spcPts val="0"/>
              </a:spcAft>
              <a:buNone/>
            </a:pPr>
            <a:r>
              <a:rPr lang="en" sz="1200"/>
              <a:t>Location: https://monitoring.apptastic.io </a:t>
            </a:r>
            <a:endParaRPr sz="1200"/>
          </a:p>
          <a:p>
            <a:pPr indent="0" lvl="0" marL="0" rtl="0" algn="l">
              <a:spcBef>
                <a:spcPts val="0"/>
              </a:spcBef>
              <a:spcAft>
                <a:spcPts val="0"/>
              </a:spcAft>
              <a:buNone/>
            </a:pPr>
            <a:r>
              <a:rPr lang="en" sz="1200"/>
              <a:t>Cache-Control: no-cache</a:t>
            </a:r>
            <a:endParaRPr sz="1200"/>
          </a:p>
        </p:txBody>
      </p:sp>
      <p:sp>
        <p:nvSpPr>
          <p:cNvPr id="268" name="Google Shape;268;p28"/>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9" name="Google Shape;269;p28"/>
          <p:cNvSpPr/>
          <p:nvPr/>
        </p:nvSpPr>
        <p:spPr>
          <a:xfrm>
            <a:off x="335825" y="8389375"/>
            <a:ext cx="7115400" cy="10500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Backups</a:t>
            </a:r>
            <a:r>
              <a:rPr b="1" lang="en">
                <a:solidFill>
                  <a:schemeClr val="dk1"/>
                </a:solidFill>
              </a:rPr>
              <a:t>: </a:t>
            </a:r>
            <a:r>
              <a:rPr lang="en">
                <a:solidFill>
                  <a:schemeClr val="dk1"/>
                </a:solidFill>
              </a:rPr>
              <a:t>Companies typically take backups (or snapshots) of databases and other important systems so that they have a copy that they can restore if something goes wrong. It is important that these backups are taken regularly and kept in a secure location. If there are failures with the backup process, the company should investigate the failure as soon as possible.</a:t>
            </a:r>
            <a:endParaRPr>
              <a:solidFill>
                <a:schemeClr val="dk1"/>
              </a:solidFill>
            </a:endParaRPr>
          </a:p>
          <a:p>
            <a:pPr indent="0" lvl="0" marL="0" rtl="0" algn="l">
              <a:spcBef>
                <a:spcPts val="0"/>
              </a:spcBef>
              <a:spcAft>
                <a:spcPts val="0"/>
              </a:spcAft>
              <a:buNone/>
            </a:pPr>
            <a:r>
              <a:t/>
            </a:r>
            <a:endParaRPr b="1"/>
          </a:p>
        </p:txBody>
      </p:sp>
      <p:graphicFrame>
        <p:nvGraphicFramePr>
          <p:cNvPr id="270" name="Google Shape;270;p28"/>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71" name="Google Shape;271;p28"/>
          <p:cNvSpPr/>
          <p:nvPr/>
        </p:nvSpPr>
        <p:spPr>
          <a:xfrm>
            <a:off x="335850" y="6068100"/>
            <a:ext cx="7115400" cy="21849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List of Backups:</a:t>
            </a:r>
            <a:endParaRPr b="1" sz="1200">
              <a:solidFill>
                <a:schemeClr val="dk1"/>
              </a:solidFill>
            </a:endParaRPr>
          </a:p>
          <a:p>
            <a:pPr indent="0" lvl="0" marL="0" rtl="0" algn="l">
              <a:spcBef>
                <a:spcPts val="0"/>
              </a:spcBef>
              <a:spcAft>
                <a:spcPts val="0"/>
              </a:spcAft>
              <a:buNone/>
            </a:pPr>
            <a:r>
              <a:rPr lang="en" sz="1200">
                <a:solidFill>
                  <a:schemeClr val="dk1"/>
                </a:solidFill>
              </a:rPr>
              <a:t>rds:apptastic-postgresql-2023-11-07-21-13 	Nov 7, 2023 14:41 UTC			Completed</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rds:apptastic-postgresql-2023-11-08-21-13 	Nov 8, 2023 14:40 UTC			Completed</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rds:apptastic-postgresql-2023-11-09-21-13 	Nov 9, 2023 14:37 UTC			Completed</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rds:apptastic-postgresql-2023-11-10-21-13 	Nov 10, 2023 14:45 UTC			Completed</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rds:apptastic-postgresql-2023-11-11-21-13 	Nov 11, 2023 14:41 UTC			Completed</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rds:apptastic-postgresql-2023-11-12-21-13 	Nov 12, 2023 14:40 UTC			Completed</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rds:apptastic-postgresql-2023-11-13-21-13 	Nov 13, 2023 14:30 UTC			Failure</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rds:apptastic-postgresql-2023-11-14-21-13 	Nov 14, 2023 14:31 UTC			Failure</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rds:apptastic-postgresql-2023-11-15-21-13 	Nov 15, 2023 14:28 UTC			Failure</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rds:apptastic-postgresql-2023-11-16-21-13 	Nov 16, 2023 14:35 UTC			Failure</a:t>
            </a:r>
            <a:endParaRPr sz="1200">
              <a:solidFill>
                <a:schemeClr val="dk1"/>
              </a:solidFill>
            </a:endParaRPr>
          </a:p>
          <a:p>
            <a:pPr indent="0" lvl="0" marL="0" rtl="0" algn="l">
              <a:spcBef>
                <a:spcPts val="0"/>
              </a:spcBef>
              <a:spcAft>
                <a:spcPts val="0"/>
              </a:spcAft>
              <a:buNone/>
            </a:pPr>
            <a:r>
              <a:rPr lang="en" sz="1200">
                <a:solidFill>
                  <a:schemeClr val="dk1"/>
                </a:solidFill>
              </a:rPr>
              <a:t>rds:apptastic-postgresql-2023-11-17-21-13 	Nov 17, 2023 14:32 UTC			Failure</a:t>
            </a:r>
            <a:endParaRPr sz="1200">
              <a:solidFill>
                <a:schemeClr val="dk1"/>
              </a:solidFill>
            </a:endParaRPr>
          </a:p>
        </p:txBody>
      </p:sp>
      <p:sp>
        <p:nvSpPr>
          <p:cNvPr id="272" name="Google Shape;272;p28"/>
          <p:cNvSpPr/>
          <p:nvPr/>
        </p:nvSpPr>
        <p:spPr>
          <a:xfrm>
            <a:off x="6670925" y="259975"/>
            <a:ext cx="773100" cy="639600"/>
          </a:xfrm>
          <a:prstGeom prst="rect">
            <a:avLst/>
          </a:prstGeom>
          <a:solidFill>
            <a:srgbClr val="FF00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C</a:t>
            </a:r>
            <a:endParaRPr sz="2800"/>
          </a:p>
        </p:txBody>
      </p:sp>
      <p:sp>
        <p:nvSpPr>
          <p:cNvPr id="273" name="Google Shape;273;p28"/>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9"/>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9" name="Google Shape;279;p29"/>
          <p:cNvSpPr/>
          <p:nvPr/>
        </p:nvSpPr>
        <p:spPr>
          <a:xfrm>
            <a:off x="335825" y="8389375"/>
            <a:ext cx="7115400" cy="10500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Backups: </a:t>
            </a:r>
            <a:r>
              <a:rPr lang="en">
                <a:solidFill>
                  <a:schemeClr val="dk1"/>
                </a:solidFill>
              </a:rPr>
              <a:t>Companies typically take backups (or snapshots) of databases and other important systems so that they have a copy that they can restore if something goes wrong. It is important that these backups are taken regularly and kept in a secure location. If there are failures with the backup process, the company should investigate the failure as soon as possible.</a:t>
            </a:r>
            <a:endParaRPr>
              <a:solidFill>
                <a:schemeClr val="dk1"/>
              </a:solidFill>
            </a:endParaRPr>
          </a:p>
          <a:p>
            <a:pPr indent="0" lvl="0" marL="0" rtl="0" algn="l">
              <a:spcBef>
                <a:spcPts val="0"/>
              </a:spcBef>
              <a:spcAft>
                <a:spcPts val="0"/>
              </a:spcAft>
              <a:buNone/>
            </a:pPr>
            <a:r>
              <a:t/>
            </a:r>
            <a:endParaRPr b="1"/>
          </a:p>
        </p:txBody>
      </p:sp>
      <p:graphicFrame>
        <p:nvGraphicFramePr>
          <p:cNvPr id="280" name="Google Shape;280;p29"/>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81" name="Google Shape;281;p29"/>
          <p:cNvSpPr/>
          <p:nvPr/>
        </p:nvSpPr>
        <p:spPr>
          <a:xfrm>
            <a:off x="335850" y="6068100"/>
            <a:ext cx="7115400" cy="21849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List of Backups:</a:t>
            </a:r>
            <a:endParaRPr b="1" sz="1200">
              <a:solidFill>
                <a:schemeClr val="dk1"/>
              </a:solidFill>
            </a:endParaRPr>
          </a:p>
          <a:p>
            <a:pPr indent="0" lvl="0" marL="0" rtl="0" algn="l">
              <a:spcBef>
                <a:spcPts val="0"/>
              </a:spcBef>
              <a:spcAft>
                <a:spcPts val="0"/>
              </a:spcAft>
              <a:buNone/>
            </a:pPr>
            <a:r>
              <a:rPr lang="en" sz="1200">
                <a:solidFill>
                  <a:schemeClr val="dk1"/>
                </a:solidFill>
              </a:rPr>
              <a:t>rds:kube-layer-postgresql-2023-11-07-21-13 	Nov 7, 2023 14:42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-postgresql-2023-11-08-21-13 	Nov 8, 2023 14:48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-postgresql-2023-11-09-21-13 	Nov 9, 2023 14:55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-postgresql-2023-11-10-21-13 	Nov 10, 2023 14:55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-postgresql-2023-11-11-21-13 	Nov 11, 2023 14:31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-postgresql-2023-11-12-21-13 	Nov 12, 2023 14:20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-postgresql-2023-11-13-21-13 	Nov 13, 2023 14:40 UTC			Failure</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-postgresql-2023-11-14-21-13 	Nov 14, 2023 14:21 UTC			</a:t>
            </a:r>
            <a:r>
              <a:rPr lang="en" sz="1200">
                <a:solidFill>
                  <a:schemeClr val="dk1"/>
                </a:solidFill>
              </a:rPr>
              <a:t>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-postgresql-2023-11-15-21-13 	Nov 15, 2023 14:58 UTC			</a:t>
            </a:r>
            <a:r>
              <a:rPr lang="en" sz="1200">
                <a:solidFill>
                  <a:schemeClr val="dk1"/>
                </a:solidFill>
              </a:rPr>
              <a:t>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-postgresql-2023-11-16-21-13 	Nov 16, 2023 14:35 UTC			Failure</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kube-layer</a:t>
            </a:r>
            <a:r>
              <a:rPr lang="en" sz="1200">
                <a:solidFill>
                  <a:schemeClr val="dk1"/>
                </a:solidFill>
              </a:rPr>
              <a:t>-postgresql-2023-11-17-21-13 	Nov 17, 2023 14:22 UTC			</a:t>
            </a:r>
            <a:r>
              <a:rPr lang="en" sz="1200">
                <a:solidFill>
                  <a:schemeClr val="dk1"/>
                </a:solidFill>
              </a:rPr>
              <a:t>Completed</a:t>
            </a:r>
            <a:endParaRPr sz="1200">
              <a:solidFill>
                <a:schemeClr val="dk1"/>
              </a:solidFill>
            </a:endParaRPr>
          </a:p>
        </p:txBody>
      </p:sp>
      <p:sp>
        <p:nvSpPr>
          <p:cNvPr id="282" name="Google Shape;282;p29"/>
          <p:cNvSpPr/>
          <p:nvPr/>
        </p:nvSpPr>
        <p:spPr>
          <a:xfrm>
            <a:off x="7350" y="-13550"/>
            <a:ext cx="7772400" cy="4998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3" name="Google Shape;283;p29"/>
          <p:cNvSpPr/>
          <p:nvPr/>
        </p:nvSpPr>
        <p:spPr>
          <a:xfrm>
            <a:off x="343150" y="3391325"/>
            <a:ext cx="7115400" cy="10500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Backups: </a:t>
            </a:r>
            <a:r>
              <a:rPr lang="en">
                <a:solidFill>
                  <a:schemeClr val="dk1"/>
                </a:solidFill>
              </a:rPr>
              <a:t>Companies typically take backups (or snapshots) of databases and other important systems so that they have a copy that they can restore if something goes wrong. It is important that these backups are taken regularly and kept in a secure location. If there are failures with the backup process, the company should investigate the failure as soon as possible.</a:t>
            </a:r>
            <a:endParaRPr>
              <a:solidFill>
                <a:schemeClr val="dk1"/>
              </a:solidFill>
            </a:endParaRPr>
          </a:p>
          <a:p>
            <a:pPr indent="0" lvl="0" marL="0" rtl="0" algn="l">
              <a:spcBef>
                <a:spcPts val="0"/>
              </a:spcBef>
              <a:spcAft>
                <a:spcPts val="0"/>
              </a:spcAft>
              <a:buNone/>
            </a:pPr>
            <a:r>
              <a:t/>
            </a:r>
            <a:endParaRPr b="1"/>
          </a:p>
        </p:txBody>
      </p:sp>
      <p:graphicFrame>
        <p:nvGraphicFramePr>
          <p:cNvPr id="284" name="Google Shape;284;p29"/>
          <p:cNvGraphicFramePr/>
          <p:nvPr/>
        </p:nvGraphicFramePr>
        <p:xfrm>
          <a:off x="343113" y="24642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85" name="Google Shape;285;p29"/>
          <p:cNvSpPr/>
          <p:nvPr/>
        </p:nvSpPr>
        <p:spPr>
          <a:xfrm>
            <a:off x="343175" y="1070050"/>
            <a:ext cx="7115400" cy="21849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List of Backups:</a:t>
            </a:r>
            <a:endParaRPr b="1" sz="1200">
              <a:solidFill>
                <a:schemeClr val="dk1"/>
              </a:solidFill>
            </a:endParaRPr>
          </a:p>
          <a:p>
            <a:pPr indent="0" lvl="0" marL="0" rtl="0" algn="l">
              <a:spcBef>
                <a:spcPts val="0"/>
              </a:spcBef>
              <a:spcAft>
                <a:spcPts val="0"/>
              </a:spcAft>
              <a:buNone/>
            </a:pPr>
            <a:r>
              <a:rPr lang="en" sz="1200">
                <a:solidFill>
                  <a:schemeClr val="dk1"/>
                </a:solidFill>
              </a:rPr>
              <a:t>rds:step-use1-postgresql-2023-11-07-21-13 	Nov 7, 2023 12:41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postgresql-2023-11-08-21-13 	Nov 8, 2023 12:40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-postgresql-2023-11-09-21-13 	Nov 9, 2023 12:37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-postgresql-2023-11-10-21-13 	Nov 10, 2023 12:45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-postgresql-2023-11-11-21-13 	Nov 11, 2023 12:41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-postgresql-2023-11-12-21-13 	Nov 12, 2023 12:40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-postgresql-2023-11-13-21-13 	Nov 13, 2023 12:30 UTC			</a:t>
            </a:r>
            <a:r>
              <a:rPr lang="en" sz="1200">
                <a:solidFill>
                  <a:schemeClr val="dk1"/>
                </a:solidFill>
              </a:rPr>
              <a:t>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-postgresql-2023-11-14-21-13 	Nov 14, 2023 12:31 UTC			</a:t>
            </a:r>
            <a:r>
              <a:rPr lang="en" sz="1200">
                <a:solidFill>
                  <a:schemeClr val="dk1"/>
                </a:solidFill>
              </a:rPr>
              <a:t>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-postgresql-2023-11-15-21-13 	Nov 15, 2023 12:28 UTC			</a:t>
            </a:r>
            <a:r>
              <a:rPr lang="en" sz="1200">
                <a:solidFill>
                  <a:schemeClr val="dk1"/>
                </a:solidFill>
              </a:rPr>
              <a:t>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-postgresql-2023-11-16-21-13 	Nov 16, 2023 12:35 UTC			</a:t>
            </a:r>
            <a:r>
              <a:rPr lang="en" sz="1200">
                <a:solidFill>
                  <a:schemeClr val="dk1"/>
                </a:solidFill>
              </a:rPr>
              <a:t>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step-use1</a:t>
            </a:r>
            <a:r>
              <a:rPr lang="en" sz="1200">
                <a:solidFill>
                  <a:schemeClr val="dk1"/>
                </a:solidFill>
              </a:rPr>
              <a:t>-postgresql-2023-11-17-21-13 	Nov 17, 2023 12:32 UTC			</a:t>
            </a:r>
            <a:r>
              <a:rPr lang="en" sz="1200">
                <a:solidFill>
                  <a:schemeClr val="dk1"/>
                </a:solidFill>
              </a:rPr>
              <a:t>Completed</a:t>
            </a:r>
            <a:endParaRPr sz="1200">
              <a:solidFill>
                <a:schemeClr val="dk1"/>
              </a:solidFill>
            </a:endParaRPr>
          </a:p>
        </p:txBody>
      </p:sp>
      <p:sp>
        <p:nvSpPr>
          <p:cNvPr id="286" name="Google Shape;286;p29"/>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287" name="Google Shape;287;p29"/>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0"/>
          <p:cNvSpPr/>
          <p:nvPr/>
        </p:nvSpPr>
        <p:spPr>
          <a:xfrm>
            <a:off x="7350" y="-13550"/>
            <a:ext cx="7772400" cy="4998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3" name="Google Shape;293;p30"/>
          <p:cNvSpPr/>
          <p:nvPr/>
        </p:nvSpPr>
        <p:spPr>
          <a:xfrm>
            <a:off x="343150" y="3391325"/>
            <a:ext cx="7115400" cy="10500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Backups: </a:t>
            </a:r>
            <a:r>
              <a:rPr lang="en">
                <a:solidFill>
                  <a:schemeClr val="dk1"/>
                </a:solidFill>
              </a:rPr>
              <a:t>Companies typically take backups (or snapshots) of databases and other important systems so that they have a copy that they can restore if something goes wrong. It is important that these backups are taken regularly and kept in a secure location. If there are failures with the backup process, the company should investigate the failure as soon as possible.</a:t>
            </a:r>
            <a:endParaRPr>
              <a:solidFill>
                <a:schemeClr val="dk1"/>
              </a:solidFill>
            </a:endParaRPr>
          </a:p>
          <a:p>
            <a:pPr indent="0" lvl="0" marL="0" rtl="0" algn="l">
              <a:spcBef>
                <a:spcPts val="0"/>
              </a:spcBef>
              <a:spcAft>
                <a:spcPts val="0"/>
              </a:spcAft>
              <a:buNone/>
            </a:pPr>
            <a:r>
              <a:t/>
            </a:r>
            <a:endParaRPr b="1"/>
          </a:p>
        </p:txBody>
      </p:sp>
      <p:graphicFrame>
        <p:nvGraphicFramePr>
          <p:cNvPr id="294" name="Google Shape;294;p30"/>
          <p:cNvGraphicFramePr/>
          <p:nvPr/>
        </p:nvGraphicFramePr>
        <p:xfrm>
          <a:off x="343113" y="24642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95" name="Google Shape;295;p30"/>
          <p:cNvSpPr/>
          <p:nvPr/>
        </p:nvSpPr>
        <p:spPr>
          <a:xfrm>
            <a:off x="343175" y="1070050"/>
            <a:ext cx="7115400" cy="21849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List of Backups:</a:t>
            </a:r>
            <a:endParaRPr b="1" sz="1200">
              <a:solidFill>
                <a:schemeClr val="dk1"/>
              </a:solidFill>
            </a:endParaRPr>
          </a:p>
          <a:p>
            <a:pPr indent="0" lvl="0" marL="0" rtl="0" algn="l">
              <a:spcBef>
                <a:spcPts val="0"/>
              </a:spcBef>
              <a:spcAft>
                <a:spcPts val="0"/>
              </a:spcAft>
              <a:buNone/>
            </a:pPr>
            <a:r>
              <a:rPr lang="en" sz="1200">
                <a:solidFill>
                  <a:schemeClr val="dk1"/>
                </a:solidFill>
              </a:rPr>
              <a:t>rds:homeroom-postgresql-2023-11-07-21-13 	Nov 7, 2023 12:41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homeroom</a:t>
            </a:r>
            <a:r>
              <a:rPr lang="en" sz="1200">
                <a:solidFill>
                  <a:schemeClr val="dk1"/>
                </a:solidFill>
              </a:rPr>
              <a:t>-postgresql-2023-11-08-21-13 	Nov 8, 2023 12:40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homeroom</a:t>
            </a:r>
            <a:r>
              <a:rPr lang="en" sz="1200">
                <a:solidFill>
                  <a:schemeClr val="dk1"/>
                </a:solidFill>
              </a:rPr>
              <a:t>-postgresql-2023-11-09-21-13 	Nov 9, 2023 12:37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homeroom</a:t>
            </a:r>
            <a:r>
              <a:rPr lang="en" sz="1200">
                <a:solidFill>
                  <a:schemeClr val="dk1"/>
                </a:solidFill>
              </a:rPr>
              <a:t>-postgresql-2023-11-10-21-13 	Nov 10, 2023 12:45 UTC			Completed</a:t>
            </a:r>
            <a:endParaRPr sz="1200">
              <a:solidFill>
                <a:schemeClr val="dk1"/>
              </a:solidFill>
            </a:endParaRPr>
          </a:p>
          <a:p>
            <a:pPr indent="0" lvl="0" marL="0" rtl="0" algn="l">
              <a:spcBef>
                <a:spcPts val="0"/>
              </a:spcBef>
              <a:spcAft>
                <a:spcPts val="0"/>
              </a:spcAft>
              <a:buNone/>
            </a:pPr>
            <a:r>
              <a:rPr lang="en" sz="1200">
                <a:solidFill>
                  <a:schemeClr val="dk1"/>
                </a:solidFill>
              </a:rPr>
              <a:t>rds:</a:t>
            </a:r>
            <a:r>
              <a:rPr lang="en" sz="1200">
                <a:solidFill>
                  <a:schemeClr val="dk1"/>
                </a:solidFill>
              </a:rPr>
              <a:t>homeroom</a:t>
            </a:r>
            <a:r>
              <a:rPr lang="en" sz="1200">
                <a:solidFill>
                  <a:schemeClr val="dk1"/>
                </a:solidFill>
              </a:rPr>
              <a:t>-postgresql-2023-11-11-21-13 	Nov 11, 2023 12:41 UTC			Completed</a:t>
            </a:r>
            <a:endParaRPr sz="1200">
              <a:solidFill>
                <a:schemeClr val="dk1"/>
              </a:solidFill>
            </a:endParaRPr>
          </a:p>
          <a:p>
            <a:pPr indent="0" lvl="0" marL="0" rtl="0" algn="l">
              <a:spcBef>
                <a:spcPts val="0"/>
              </a:spcBef>
              <a:spcAft>
                <a:spcPts val="0"/>
              </a:spcAft>
              <a:buNone/>
            </a:pPr>
            <a:r>
              <a:rPr lang="en" sz="1200">
                <a:solidFill>
                  <a:schemeClr val="dk1"/>
                </a:solidFill>
              </a:rPr>
              <a:t>rds:homeroom-postgresql-2023-11-16-21-13 	Nov 16, 2023 12:35 UTC			Completed</a:t>
            </a:r>
            <a:endParaRPr sz="1200">
              <a:solidFill>
                <a:schemeClr val="dk1"/>
              </a:solidFill>
            </a:endParaRPr>
          </a:p>
          <a:p>
            <a:pPr indent="0" lvl="0" marL="0" rtl="0" algn="l">
              <a:spcBef>
                <a:spcPts val="0"/>
              </a:spcBef>
              <a:spcAft>
                <a:spcPts val="0"/>
              </a:spcAft>
              <a:buNone/>
            </a:pPr>
            <a:r>
              <a:rPr lang="en" sz="1200">
                <a:solidFill>
                  <a:schemeClr val="dk1"/>
                </a:solidFill>
              </a:rPr>
              <a:t>rds:homeroom-postgresql-2023-11-17-21-13 	Nov 17, 2023 12:32 UTC			Completed</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296" name="Google Shape;296;p30"/>
          <p:cNvSpPr/>
          <p:nvPr/>
        </p:nvSpPr>
        <p:spPr>
          <a:xfrm>
            <a:off x="-7300"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297" name="Google Shape;297;p30"/>
          <p:cNvGraphicFramePr/>
          <p:nvPr/>
        </p:nvGraphicFramePr>
        <p:xfrm>
          <a:off x="328475" y="52468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298" name="Google Shape;298;p30"/>
          <p:cNvSpPr/>
          <p:nvPr/>
        </p:nvSpPr>
        <p:spPr>
          <a:xfrm>
            <a:off x="328550" y="6070500"/>
            <a:ext cx="7115400" cy="2183700"/>
          </a:xfrm>
          <a:prstGeom prst="rect">
            <a:avLst/>
          </a:prstGeom>
          <a:solidFill>
            <a:srgbClr val="F3F3F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a:t>Vendor Assessment Report:</a:t>
            </a:r>
            <a:r>
              <a:rPr lang="en"/>
              <a:t> Homeroom</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a:t>Homeroom is a SaaS based work management tool typically used by Human Resource teams to manage employee engagement and feedback. Teams upload employee files via CSV or integrate Homeroom with the company Payroll system. Employee engagement is then tracked via a variety of means ranging from surveys to user analytics across the duration of the individual’s employment.</a:t>
            </a:r>
            <a:endParaRPr/>
          </a:p>
          <a:p>
            <a:pPr indent="0" lvl="0" marL="0" marR="0" rtl="0" algn="l">
              <a:lnSpc>
                <a:spcPct val="100000"/>
              </a:lnSpc>
              <a:spcBef>
                <a:spcPts val="0"/>
              </a:spcBef>
              <a:spcAft>
                <a:spcPts val="0"/>
              </a:spcAft>
              <a:buNone/>
            </a:pPr>
            <a:r>
              <a:t/>
            </a:r>
            <a:endParaRPr/>
          </a:p>
          <a:p>
            <a:pPr indent="-317500" lvl="0" marL="457200" marR="0" rtl="0" algn="l">
              <a:lnSpc>
                <a:spcPct val="100000"/>
              </a:lnSpc>
              <a:spcBef>
                <a:spcPts val="0"/>
              </a:spcBef>
              <a:spcAft>
                <a:spcPts val="0"/>
              </a:spcAft>
              <a:buSzPts val="1400"/>
              <a:buAutoNum type="arabicPeriod"/>
            </a:pPr>
            <a:r>
              <a:rPr lang="en"/>
              <a:t>There is a lot of data stored. Consider auto deleting data every 12 months.</a:t>
            </a:r>
            <a:endParaRPr/>
          </a:p>
        </p:txBody>
      </p:sp>
      <p:sp>
        <p:nvSpPr>
          <p:cNvPr id="299" name="Google Shape;299;p30"/>
          <p:cNvSpPr/>
          <p:nvPr/>
        </p:nvSpPr>
        <p:spPr>
          <a:xfrm>
            <a:off x="328525" y="8514525"/>
            <a:ext cx="7115400" cy="1176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Vendor Assessments: </a:t>
            </a:r>
            <a:r>
              <a:rPr lang="en"/>
              <a:t>Companies typically conduct vendor security reviews or assessments to evaluate the security risks involved in doing business with the vendor. These reviews cover documentation provided by the vendor and audit reports or certifications (if available). Risks are documented and communicated so that the company (customer) can make informed risk-based decisions.</a:t>
            </a:r>
            <a:endParaRPr/>
          </a:p>
        </p:txBody>
      </p:sp>
      <p:sp>
        <p:nvSpPr>
          <p:cNvPr id="300" name="Google Shape;300;p30"/>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301" name="Google Shape;301;p30"/>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1"/>
          <p:cNvSpPr/>
          <p:nvPr/>
        </p:nvSpPr>
        <p:spPr>
          <a:xfrm>
            <a:off x="-7300"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307" name="Google Shape;307;p31"/>
          <p:cNvGraphicFramePr/>
          <p:nvPr/>
        </p:nvGraphicFramePr>
        <p:xfrm>
          <a:off x="328475" y="52468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08" name="Google Shape;308;p31"/>
          <p:cNvSpPr/>
          <p:nvPr/>
        </p:nvSpPr>
        <p:spPr>
          <a:xfrm>
            <a:off x="328550" y="6070500"/>
            <a:ext cx="7115400" cy="2183700"/>
          </a:xfrm>
          <a:prstGeom prst="rect">
            <a:avLst/>
          </a:prstGeom>
          <a:solidFill>
            <a:srgbClr val="F3F3F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a:t>Vendor Assessment Report:</a:t>
            </a:r>
            <a:r>
              <a:rPr lang="en"/>
              <a:t> Okta</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a:t>Okta is a SaaS based identity management platform used by companies to manage access to various applications. Okta uses Single Sign On (SSO) via the SAML 2.0 protocol, OIDC and other protocols to centralize access. Access to Okta is further protected with 2FA. Okta’s services may be hosted in data centers across the world.</a:t>
            </a:r>
            <a:endParaRPr/>
          </a:p>
          <a:p>
            <a:pPr indent="0" lvl="0" marL="0" marR="0" rtl="0" algn="l">
              <a:lnSpc>
                <a:spcPct val="100000"/>
              </a:lnSpc>
              <a:spcBef>
                <a:spcPts val="0"/>
              </a:spcBef>
              <a:spcAft>
                <a:spcPts val="0"/>
              </a:spcAft>
              <a:buNone/>
            </a:pPr>
            <a:r>
              <a:t/>
            </a:r>
            <a:endParaRPr/>
          </a:p>
          <a:p>
            <a:pPr indent="-317500" lvl="0" marL="457200" marR="0" rtl="0" algn="l">
              <a:lnSpc>
                <a:spcPct val="100000"/>
              </a:lnSpc>
              <a:spcBef>
                <a:spcPts val="0"/>
              </a:spcBef>
              <a:spcAft>
                <a:spcPts val="0"/>
              </a:spcAft>
              <a:buSzPts val="1400"/>
              <a:buAutoNum type="arabicPeriod"/>
            </a:pPr>
            <a:r>
              <a:rPr lang="en"/>
              <a:t>Every 12 months, audit the company’s Okta configuration against security best practices and periodically review audit logs in Okta for suspicious activity.</a:t>
            </a:r>
            <a:endParaRPr/>
          </a:p>
        </p:txBody>
      </p:sp>
      <p:sp>
        <p:nvSpPr>
          <p:cNvPr id="309" name="Google Shape;309;p31"/>
          <p:cNvSpPr/>
          <p:nvPr/>
        </p:nvSpPr>
        <p:spPr>
          <a:xfrm>
            <a:off x="328525" y="8514525"/>
            <a:ext cx="7115400" cy="1176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Vendor Assessments: </a:t>
            </a:r>
            <a:r>
              <a:rPr lang="en"/>
              <a:t>Companies typically conduct vendor security reviews or assessments to evaluate the security risks involved in doing business with the vendor. These reviews cover documentation provided by the vendor and audit reports or certifications (if available). Risks are documented and communicated so that the company (customer) can make informed risk-based decisions.</a:t>
            </a:r>
            <a:endParaRPr/>
          </a:p>
        </p:txBody>
      </p:sp>
      <p:sp>
        <p:nvSpPr>
          <p:cNvPr id="310" name="Google Shape;310;p31"/>
          <p:cNvSpPr/>
          <p:nvPr/>
        </p:nvSpPr>
        <p:spPr>
          <a:xfrm>
            <a:off x="5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311" name="Google Shape;311;p31"/>
          <p:cNvGraphicFramePr/>
          <p:nvPr/>
        </p:nvGraphicFramePr>
        <p:xfrm>
          <a:off x="335825" y="2623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12" name="Google Shape;312;p31"/>
          <p:cNvSpPr/>
          <p:nvPr/>
        </p:nvSpPr>
        <p:spPr>
          <a:xfrm>
            <a:off x="335900" y="1086000"/>
            <a:ext cx="7115400" cy="2183700"/>
          </a:xfrm>
          <a:prstGeom prst="rect">
            <a:avLst/>
          </a:prstGeom>
          <a:solidFill>
            <a:srgbClr val="F3F3F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a:t>Vendor Assessment Report:</a:t>
            </a:r>
            <a:r>
              <a:rPr lang="en"/>
              <a:t> AWS</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a:t>AWS is an Infrastructure-as-a-Service (IaaS) provider that offers a range of services that companies can use to manage their cloud infrastructure. AWS’ data centers span multiple countries (regions) and availability zones (physical buildings). Access to the AWS Console is controlled using Single Sign On (SSO) and other means. There are no additional recommendations in this report.</a:t>
            </a:r>
            <a:endParaRPr/>
          </a:p>
        </p:txBody>
      </p:sp>
      <p:sp>
        <p:nvSpPr>
          <p:cNvPr id="313" name="Google Shape;313;p31"/>
          <p:cNvSpPr/>
          <p:nvPr/>
        </p:nvSpPr>
        <p:spPr>
          <a:xfrm>
            <a:off x="335875" y="3530025"/>
            <a:ext cx="7115400" cy="1176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Vendor Assessments: </a:t>
            </a:r>
            <a:r>
              <a:rPr lang="en"/>
              <a:t>Companies typically conduct vendor security reviews or assessments to evaluate the security risks involved in doing business with the vendor. These reviews cover documentation provided by the vendor and audit reports or certifications (if available). Risks are documented and communicated so that the company (customer) can make informed risk-based decisions.</a:t>
            </a:r>
            <a:endParaRPr/>
          </a:p>
        </p:txBody>
      </p:sp>
      <p:sp>
        <p:nvSpPr>
          <p:cNvPr id="314" name="Google Shape;314;p31"/>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315" name="Google Shape;315;p31"/>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9" name="Google Shape;69;p14"/>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Log Review: </a:t>
            </a:r>
            <a:r>
              <a:rPr lang="en"/>
              <a:t>Activity logs from the company’s identity system can be used to identify potentially suspicious or abnormal activity. In this case, the activity logs describe a failed authentication action with Multi-Factor Authentication (MFA). The log identifies the ID of the user or actor along with the IP address where the action originated from.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highlight>
                  <a:srgbClr val="FFFF00"/>
                </a:highlight>
              </a:rPr>
              <a:t>In this case, the logs identified 200+ failed (DENY) MFA requests to this user account between 03:00 and 07:00 UTC and 1 successful (SUCCESS) MFA request at 07:00 UTC on Nov 23, 2023.</a:t>
            </a:r>
            <a:endParaRPr>
              <a:highlight>
                <a:srgbClr val="FFFF00"/>
              </a:highlight>
            </a:endParaRPr>
          </a:p>
        </p:txBody>
      </p:sp>
      <p:sp>
        <p:nvSpPr>
          <p:cNvPr id="70" name="Google Shape;70;p14"/>
          <p:cNvSpPr/>
          <p:nvPr/>
        </p:nvSpPr>
        <p:spPr>
          <a:xfrm>
            <a:off x="-7300"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71" name="Google Shape;71;p14"/>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graphicFrame>
        <p:nvGraphicFramePr>
          <p:cNvPr id="72" name="Google Shape;72;p14"/>
          <p:cNvGraphicFramePr/>
          <p:nvPr/>
        </p:nvGraphicFramePr>
        <p:xfrm>
          <a:off x="328475" y="52468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73" name="Google Shape;73;p14"/>
          <p:cNvSpPr/>
          <p:nvPr/>
        </p:nvSpPr>
        <p:spPr>
          <a:xfrm>
            <a:off x="328550" y="6070500"/>
            <a:ext cx="7115400" cy="2183700"/>
          </a:xfrm>
          <a:prstGeom prst="rect">
            <a:avLst/>
          </a:prstGeom>
          <a:solidFill>
            <a:srgbClr val="F3F3F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a:t>Vendor Assessment Report:</a:t>
            </a:r>
            <a:r>
              <a:rPr lang="en"/>
              <a:t> Borealis</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a:t>Borealis is a managed IT and System Administration services company based in the United States. Apptastic plans to use Borealis to staff numerous support roles including IT Help Desk, Database Administration (DBA) and System Admins. A security assessment of Borealis identified 2 medium severity risks.</a:t>
            </a:r>
            <a:endParaRPr/>
          </a:p>
          <a:p>
            <a:pPr indent="0" lvl="0" marL="0" marR="0" rtl="0" algn="l">
              <a:lnSpc>
                <a:spcPct val="100000"/>
              </a:lnSpc>
              <a:spcBef>
                <a:spcPts val="0"/>
              </a:spcBef>
              <a:spcAft>
                <a:spcPts val="0"/>
              </a:spcAft>
              <a:buNone/>
            </a:pPr>
            <a:r>
              <a:t/>
            </a:r>
            <a:endParaRPr/>
          </a:p>
          <a:p>
            <a:pPr indent="-317500" lvl="0" marL="457200" marR="0" rtl="0" algn="l">
              <a:lnSpc>
                <a:spcPct val="100000"/>
              </a:lnSpc>
              <a:spcBef>
                <a:spcPts val="0"/>
              </a:spcBef>
              <a:spcAft>
                <a:spcPts val="0"/>
              </a:spcAft>
              <a:buSzPts val="1400"/>
              <a:buAutoNum type="arabicPeriod"/>
            </a:pPr>
            <a:r>
              <a:rPr lang="en"/>
              <a:t>Borealis staff did not complete all assigned security training on schedule.</a:t>
            </a:r>
            <a:endParaRPr/>
          </a:p>
          <a:p>
            <a:pPr indent="-317500" lvl="0" marL="457200" marR="0" rtl="0" algn="l">
              <a:lnSpc>
                <a:spcPct val="100000"/>
              </a:lnSpc>
              <a:spcBef>
                <a:spcPts val="0"/>
              </a:spcBef>
              <a:spcAft>
                <a:spcPts val="0"/>
              </a:spcAft>
              <a:buSzPts val="1400"/>
              <a:buAutoNum type="arabicPeriod"/>
            </a:pPr>
            <a:r>
              <a:rPr lang="en"/>
              <a:t>Not all laptops provided to Borealis staff had proper security software configured.</a:t>
            </a:r>
            <a:endParaRPr/>
          </a:p>
        </p:txBody>
      </p:sp>
      <p:sp>
        <p:nvSpPr>
          <p:cNvPr id="74" name="Google Shape;74;p14"/>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t>{</a:t>
            </a:r>
            <a:endParaRPr sz="1200"/>
          </a:p>
          <a:p>
            <a:pPr indent="0" lvl="0" marL="0" rtl="0" algn="l">
              <a:spcBef>
                <a:spcPts val="0"/>
              </a:spcBef>
              <a:spcAft>
                <a:spcPts val="0"/>
              </a:spcAft>
              <a:buNone/>
            </a:pPr>
            <a:r>
              <a:rPr lang="en" sz="1200"/>
              <a:t>   “debugContext.debugData.factor”: “OKTA_VERIFY_PUSH”,</a:t>
            </a:r>
            <a:endParaRPr sz="1200"/>
          </a:p>
          <a:p>
            <a:pPr indent="0" lvl="0" marL="0" rtl="0" algn="l">
              <a:spcBef>
                <a:spcPts val="0"/>
              </a:spcBef>
              <a:spcAft>
                <a:spcPts val="0"/>
              </a:spcAft>
              <a:buClr>
                <a:schemeClr val="dk1"/>
              </a:buClr>
              <a:buSzPts val="1100"/>
              <a:buFont typeface="Arial"/>
              <a:buNone/>
            </a:pPr>
            <a:r>
              <a:rPr lang="en" sz="1200"/>
              <a:t>   “debugContext.debugData.factorIntent”: “AUTHENTICATION”,</a:t>
            </a:r>
            <a:endParaRPr sz="1200"/>
          </a:p>
          <a:p>
            <a:pPr indent="0" lvl="0" marL="0" rtl="0" algn="l">
              <a:spcBef>
                <a:spcPts val="0"/>
              </a:spcBef>
              <a:spcAft>
                <a:spcPts val="0"/>
              </a:spcAft>
              <a:buNone/>
            </a:pPr>
            <a:r>
              <a:rPr lang="en" sz="1200"/>
              <a:t>   “debugContext.debugData.pushOnlyResponseType”: “OV_RESPONSE_DENY”</a:t>
            </a:r>
            <a:endParaRPr sz="1200"/>
          </a:p>
          <a:p>
            <a:pPr indent="0" lvl="0" marL="0" rtl="0" algn="l">
              <a:spcBef>
                <a:spcPts val="0"/>
              </a:spcBef>
              <a:spcAft>
                <a:spcPts val="0"/>
              </a:spcAft>
              <a:buNone/>
            </a:pPr>
            <a:r>
              <a:rPr lang="en" sz="1200"/>
              <a:t>   “displayMessage”: “Authentication of user via MFA”,</a:t>
            </a:r>
            <a:endParaRPr sz="1200"/>
          </a:p>
          <a:p>
            <a:pPr indent="0" lvl="0" marL="0" rtl="0" algn="l">
              <a:spcBef>
                <a:spcPts val="0"/>
              </a:spcBef>
              <a:spcAft>
                <a:spcPts val="0"/>
              </a:spcAft>
              <a:buNone/>
            </a:pPr>
            <a:r>
              <a:rPr lang="en" sz="1200"/>
              <a:t>   “actor.alternateId”: “juniper-msp@apptastic.io”,</a:t>
            </a:r>
            <a:endParaRPr sz="1200"/>
          </a:p>
          <a:p>
            <a:pPr indent="0" lvl="0" marL="0" rtl="0" algn="l">
              <a:spcBef>
                <a:spcPts val="0"/>
              </a:spcBef>
              <a:spcAft>
                <a:spcPts val="0"/>
              </a:spcAft>
              <a:buClr>
                <a:schemeClr val="dk1"/>
              </a:buClr>
              <a:buSzPts val="1100"/>
              <a:buFont typeface="Arial"/>
              <a:buNone/>
            </a:pPr>
            <a:r>
              <a:rPr lang="en" sz="1200"/>
              <a:t>   “client.ipAddress”: “103.236.201.88”</a:t>
            </a:r>
            <a:endParaRPr sz="1200"/>
          </a:p>
          <a:p>
            <a:pPr indent="0" lvl="0" marL="0" rtl="0" algn="l">
              <a:spcBef>
                <a:spcPts val="0"/>
              </a:spcBef>
              <a:spcAft>
                <a:spcPts val="0"/>
              </a:spcAft>
              <a:buNone/>
            </a:pPr>
            <a:r>
              <a:rPr lang="en" sz="1200"/>
              <a:t>}</a:t>
            </a:r>
            <a:endParaRPr sz="1200"/>
          </a:p>
        </p:txBody>
      </p:sp>
      <p:sp>
        <p:nvSpPr>
          <p:cNvPr id="75" name="Google Shape;75;p14"/>
          <p:cNvSpPr/>
          <p:nvPr/>
        </p:nvSpPr>
        <p:spPr>
          <a:xfrm>
            <a:off x="328525" y="8514525"/>
            <a:ext cx="7115400" cy="1176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Vendor Assessments: </a:t>
            </a:r>
            <a:r>
              <a:rPr lang="en"/>
              <a:t>Companies typically conduct vendor security reviews or assessments to evaluate the security risks involved in doing business with the vendor. These reviews cover documentation provided by the vendor and audit reports or certifications (if available). Risks are documented and communicated so that the company (customer) can make informed risk-based decisions.</a:t>
            </a:r>
            <a:endParaRPr/>
          </a:p>
        </p:txBody>
      </p:sp>
      <p:sp>
        <p:nvSpPr>
          <p:cNvPr id="76" name="Google Shape;76;p14"/>
          <p:cNvSpPr/>
          <p:nvPr/>
        </p:nvSpPr>
        <p:spPr>
          <a:xfrm>
            <a:off x="6670925" y="25997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
        <p:nvSpPr>
          <p:cNvPr id="77" name="Google Shape;77;p14"/>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2"/>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1" name="Google Shape;321;p32"/>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Vulnerability Scans: </a:t>
            </a:r>
            <a:r>
              <a:rPr lang="en"/>
              <a:t>Companies typically run security scans against applications, servers and other systems to identify potential vulnerabilities. These vulnerabilities are classified based on certain metrics (ie., CVSS). It is important to categorize these vulnerabilities (findings) and assign them to the right teams to triage.</a:t>
            </a:r>
            <a:endParaRPr/>
          </a:p>
        </p:txBody>
      </p:sp>
      <p:sp>
        <p:nvSpPr>
          <p:cNvPr id="322" name="Google Shape;322;p32"/>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Vulnerability Scan Report</a:t>
            </a:r>
            <a:endParaRPr b="1" sz="1200"/>
          </a:p>
          <a:p>
            <a:pPr indent="0" lvl="0" marL="0" rtl="0" algn="l">
              <a:spcBef>
                <a:spcPts val="0"/>
              </a:spcBef>
              <a:spcAft>
                <a:spcPts val="0"/>
              </a:spcAft>
              <a:buNone/>
            </a:pPr>
            <a:r>
              <a:rPr lang="en" sz="1200"/>
              <a:t>monitoring.apptastic.io</a:t>
            </a:r>
            <a:endParaRPr sz="1200"/>
          </a:p>
          <a:p>
            <a:pPr indent="0" lvl="0" marL="0" rtl="0" algn="l">
              <a:spcBef>
                <a:spcPts val="0"/>
              </a:spcBef>
              <a:spcAft>
                <a:spcPts val="0"/>
              </a:spcAft>
              <a:buNone/>
            </a:pPr>
            <a:r>
              <a:t/>
            </a:r>
            <a:endParaRPr b="1" sz="1200"/>
          </a:p>
          <a:p>
            <a:pPr indent="0" lvl="0" marL="0" rtl="0" algn="l">
              <a:spcBef>
                <a:spcPts val="0"/>
              </a:spcBef>
              <a:spcAft>
                <a:spcPts val="0"/>
              </a:spcAft>
              <a:buNone/>
            </a:pPr>
            <a:r>
              <a:rPr b="1" lang="en" sz="1200"/>
              <a:t>Findings:</a:t>
            </a:r>
            <a:endParaRPr b="1" sz="1200"/>
          </a:p>
          <a:p>
            <a:pPr indent="0" lvl="0" marL="0" rtl="0" algn="l">
              <a:spcBef>
                <a:spcPts val="0"/>
              </a:spcBef>
              <a:spcAft>
                <a:spcPts val="0"/>
              </a:spcAft>
              <a:buNone/>
            </a:pPr>
            <a:r>
              <a:rPr lang="en" sz="1200"/>
              <a:t>HIGH (2)</a:t>
            </a:r>
            <a:endParaRPr sz="1200"/>
          </a:p>
          <a:p>
            <a:pPr indent="-304800" lvl="0" marL="457200" rtl="0" algn="l">
              <a:spcBef>
                <a:spcPts val="0"/>
              </a:spcBef>
              <a:spcAft>
                <a:spcPts val="0"/>
              </a:spcAft>
              <a:buSzPts val="1200"/>
              <a:buChar char="●"/>
            </a:pPr>
            <a:r>
              <a:rPr lang="en" sz="1200"/>
              <a:t>Security groups to the servers permit full access on all ports (0.0.0.0/0)</a:t>
            </a:r>
            <a:endParaRPr sz="1200"/>
          </a:p>
          <a:p>
            <a:pPr indent="-304800" lvl="0" marL="457200" rtl="0" algn="l">
              <a:spcBef>
                <a:spcPts val="0"/>
              </a:spcBef>
              <a:spcAft>
                <a:spcPts val="0"/>
              </a:spcAft>
              <a:buSzPts val="1200"/>
              <a:buChar char="●"/>
            </a:pPr>
            <a:r>
              <a:rPr lang="en" sz="1200"/>
              <a:t>Server is listening on certain ports (ie., 21 and 23) that permit unencrypted traffic</a:t>
            </a:r>
            <a:endParaRPr sz="1200"/>
          </a:p>
        </p:txBody>
      </p:sp>
      <p:graphicFrame>
        <p:nvGraphicFramePr>
          <p:cNvPr id="323" name="Google Shape;323;p32"/>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24" name="Google Shape;324;p32"/>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5" name="Google Shape;325;p32"/>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Vulnerability Scans: </a:t>
            </a:r>
            <a:r>
              <a:rPr lang="en">
                <a:solidFill>
                  <a:schemeClr val="dk1"/>
                </a:solidFill>
              </a:rPr>
              <a:t>Companies typically run security scans against applications, servers and other systems to identify potential vulnerabilities. These vulnerabilities are classified based on certain metrics (ie., CVSS). It is important to categorize these vulnerabilities (findings) and assign them to the right teams to triage.</a:t>
            </a:r>
            <a:endParaRPr>
              <a:solidFill>
                <a:schemeClr val="dk1"/>
              </a:solidFill>
            </a:endParaRPr>
          </a:p>
          <a:p>
            <a:pPr indent="0" lvl="0" marL="0" rtl="0" algn="l">
              <a:spcBef>
                <a:spcPts val="0"/>
              </a:spcBef>
              <a:spcAft>
                <a:spcPts val="0"/>
              </a:spcAft>
              <a:buNone/>
            </a:pPr>
            <a:r>
              <a:t/>
            </a:r>
            <a:endParaRPr b="1">
              <a:solidFill>
                <a:schemeClr val="dk1"/>
              </a:solidFill>
            </a:endParaRPr>
          </a:p>
        </p:txBody>
      </p:sp>
      <p:graphicFrame>
        <p:nvGraphicFramePr>
          <p:cNvPr id="326" name="Google Shape;326;p32"/>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27" name="Google Shape;327;p32"/>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Vulnerability Scan Report</a:t>
            </a:r>
            <a:endParaRPr b="1" sz="1200">
              <a:solidFill>
                <a:schemeClr val="dk1"/>
              </a:solidFill>
            </a:endParaRPr>
          </a:p>
          <a:p>
            <a:pPr indent="0" lvl="0" marL="0" rtl="0" algn="l">
              <a:spcBef>
                <a:spcPts val="0"/>
              </a:spcBef>
              <a:spcAft>
                <a:spcPts val="0"/>
              </a:spcAft>
              <a:buNone/>
            </a:pPr>
            <a:r>
              <a:rPr lang="en" sz="1200">
                <a:solidFill>
                  <a:schemeClr val="dk1"/>
                </a:solidFill>
              </a:rPr>
              <a:t>api.apptastic.io</a:t>
            </a:r>
            <a:endParaRPr sz="1200">
              <a:solidFill>
                <a:schemeClr val="dk1"/>
              </a:solidFill>
            </a:endParaRPr>
          </a:p>
          <a:p>
            <a:pPr indent="0" lvl="0" marL="0" rtl="0" algn="l">
              <a:spcBef>
                <a:spcPts val="0"/>
              </a:spcBef>
              <a:spcAft>
                <a:spcPts val="0"/>
              </a:spcAft>
              <a:buNone/>
            </a:pPr>
            <a:r>
              <a:t/>
            </a:r>
            <a:endParaRPr b="1" sz="1200">
              <a:solidFill>
                <a:schemeClr val="dk1"/>
              </a:solidFill>
            </a:endParaRPr>
          </a:p>
          <a:p>
            <a:pPr indent="0" lvl="0" marL="0" rtl="0" algn="l">
              <a:spcBef>
                <a:spcPts val="0"/>
              </a:spcBef>
              <a:spcAft>
                <a:spcPts val="0"/>
              </a:spcAft>
              <a:buNone/>
            </a:pPr>
            <a:r>
              <a:rPr b="1" lang="en" sz="1200">
                <a:solidFill>
                  <a:schemeClr val="dk1"/>
                </a:solidFill>
              </a:rPr>
              <a:t>Findings:</a:t>
            </a:r>
            <a:endParaRPr b="1" sz="1200">
              <a:solidFill>
                <a:schemeClr val="dk1"/>
              </a:solidFill>
            </a:endParaRPr>
          </a:p>
          <a:p>
            <a:pPr indent="0" lvl="0" marL="0" rtl="0" algn="l">
              <a:spcBef>
                <a:spcPts val="0"/>
              </a:spcBef>
              <a:spcAft>
                <a:spcPts val="0"/>
              </a:spcAft>
              <a:buNone/>
            </a:pPr>
            <a:r>
              <a:rPr lang="en" sz="1200">
                <a:solidFill>
                  <a:schemeClr val="dk1"/>
                </a:solidFill>
              </a:rPr>
              <a:t>HIGH (2)</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Security groups to the servers permit full access on all ports (0.0.0.0/0)</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Server listens on port 443 to traffic from the ALB, but does not authenticate all requests.</a:t>
            </a:r>
            <a:endParaRPr b="1" sz="1200">
              <a:solidFill>
                <a:schemeClr val="dk1"/>
              </a:solidFill>
            </a:endParaRPr>
          </a:p>
        </p:txBody>
      </p:sp>
      <p:sp>
        <p:nvSpPr>
          <p:cNvPr id="328" name="Google Shape;328;p32"/>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329" name="Google Shape;329;p32"/>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3"/>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5" name="Google Shape;335;p33"/>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Vulnerability Scans: </a:t>
            </a:r>
            <a:r>
              <a:rPr lang="en"/>
              <a:t>Companies typically run security scans against applications, servers and other systems to identify potential vulnerabilities. These vulnerabilities are classified based on certain metrics (ie., CVSS). It is important to categorize these vulnerabilities (findings) and assign them to the right teams to triage.</a:t>
            </a:r>
            <a:endParaRPr/>
          </a:p>
        </p:txBody>
      </p:sp>
      <p:sp>
        <p:nvSpPr>
          <p:cNvPr id="336" name="Google Shape;336;p33"/>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Vulnerability Scan Report</a:t>
            </a:r>
            <a:endParaRPr b="1" sz="1200"/>
          </a:p>
          <a:p>
            <a:pPr indent="0" lvl="0" marL="0" rtl="0" algn="l">
              <a:spcBef>
                <a:spcPts val="0"/>
              </a:spcBef>
              <a:spcAft>
                <a:spcPts val="0"/>
              </a:spcAft>
              <a:buNone/>
            </a:pPr>
            <a:r>
              <a:rPr lang="en" sz="1200"/>
              <a:t>homeroom</a:t>
            </a:r>
            <a:r>
              <a:rPr lang="en" sz="1200"/>
              <a:t>.apptastic.io</a:t>
            </a:r>
            <a:endParaRPr sz="1200"/>
          </a:p>
          <a:p>
            <a:pPr indent="0" lvl="0" marL="0" rtl="0" algn="l">
              <a:spcBef>
                <a:spcPts val="0"/>
              </a:spcBef>
              <a:spcAft>
                <a:spcPts val="0"/>
              </a:spcAft>
              <a:buNone/>
            </a:pPr>
            <a:r>
              <a:t/>
            </a:r>
            <a:endParaRPr b="1" sz="1200"/>
          </a:p>
          <a:p>
            <a:pPr indent="0" lvl="0" marL="0" rtl="0" algn="l">
              <a:spcBef>
                <a:spcPts val="0"/>
              </a:spcBef>
              <a:spcAft>
                <a:spcPts val="0"/>
              </a:spcAft>
              <a:buNone/>
            </a:pPr>
            <a:r>
              <a:rPr b="1" lang="en" sz="1200"/>
              <a:t>Findings:</a:t>
            </a:r>
            <a:endParaRPr b="1" sz="1200"/>
          </a:p>
          <a:p>
            <a:pPr indent="0" lvl="0" marL="0" rtl="0" algn="l">
              <a:spcBef>
                <a:spcPts val="0"/>
              </a:spcBef>
              <a:spcAft>
                <a:spcPts val="0"/>
              </a:spcAft>
              <a:buNone/>
            </a:pPr>
            <a:r>
              <a:rPr lang="en" sz="1200"/>
              <a:t>LOW</a:t>
            </a:r>
            <a:r>
              <a:rPr lang="en" sz="1200"/>
              <a:t> (2)</a:t>
            </a:r>
            <a:endParaRPr sz="1200"/>
          </a:p>
          <a:p>
            <a:pPr indent="-304800" lvl="0" marL="457200" rtl="0" algn="l">
              <a:spcBef>
                <a:spcPts val="0"/>
              </a:spcBef>
              <a:spcAft>
                <a:spcPts val="0"/>
              </a:spcAft>
              <a:buSzPts val="1200"/>
              <a:buChar char="●"/>
            </a:pPr>
            <a:r>
              <a:rPr lang="en" sz="1200"/>
              <a:t>Content Security Policy is partially implemented and includes unsafe scripts.</a:t>
            </a:r>
            <a:endParaRPr sz="1200"/>
          </a:p>
          <a:p>
            <a:pPr indent="-304800" lvl="0" marL="457200" rtl="0" algn="l">
              <a:spcBef>
                <a:spcPts val="0"/>
              </a:spcBef>
              <a:spcAft>
                <a:spcPts val="0"/>
              </a:spcAft>
              <a:buSzPts val="1200"/>
              <a:buChar char="●"/>
            </a:pPr>
            <a:r>
              <a:rPr lang="en" sz="1200"/>
              <a:t>Information in HTTP responses contains information about the proxy server.</a:t>
            </a:r>
            <a:endParaRPr sz="1200"/>
          </a:p>
        </p:txBody>
      </p:sp>
      <p:graphicFrame>
        <p:nvGraphicFramePr>
          <p:cNvPr id="337" name="Google Shape;337;p33"/>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38" name="Google Shape;338;p33"/>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9" name="Google Shape;339;p33"/>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Vulnerability Scans: </a:t>
            </a:r>
            <a:r>
              <a:rPr lang="en">
                <a:solidFill>
                  <a:schemeClr val="dk1"/>
                </a:solidFill>
              </a:rPr>
              <a:t>Companies typically run security scans against applications, servers and other systems to identify potential vulnerabilities. These vulnerabilities are classified based on certain metrics (ie., CVSS). It is important to categorize these vulnerabilities (findings) and assign them to the right teams to triage.</a:t>
            </a:r>
            <a:endParaRPr>
              <a:solidFill>
                <a:schemeClr val="dk1"/>
              </a:solidFill>
            </a:endParaRPr>
          </a:p>
          <a:p>
            <a:pPr indent="0" lvl="0" marL="0" rtl="0" algn="l">
              <a:spcBef>
                <a:spcPts val="0"/>
              </a:spcBef>
              <a:spcAft>
                <a:spcPts val="0"/>
              </a:spcAft>
              <a:buNone/>
            </a:pPr>
            <a:r>
              <a:t/>
            </a:r>
            <a:endParaRPr b="1">
              <a:solidFill>
                <a:schemeClr val="dk1"/>
              </a:solidFill>
            </a:endParaRPr>
          </a:p>
        </p:txBody>
      </p:sp>
      <p:graphicFrame>
        <p:nvGraphicFramePr>
          <p:cNvPr id="340" name="Google Shape;340;p33"/>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41" name="Google Shape;341;p33"/>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Vulnerability Scan Report</a:t>
            </a:r>
            <a:endParaRPr b="1" sz="1200">
              <a:solidFill>
                <a:schemeClr val="dk1"/>
              </a:solidFill>
            </a:endParaRPr>
          </a:p>
          <a:p>
            <a:pPr indent="0" lvl="0" marL="0" rtl="0" algn="l">
              <a:spcBef>
                <a:spcPts val="0"/>
              </a:spcBef>
              <a:spcAft>
                <a:spcPts val="0"/>
              </a:spcAft>
              <a:buNone/>
            </a:pPr>
            <a:r>
              <a:rPr lang="en" sz="1200">
                <a:solidFill>
                  <a:schemeClr val="dk1"/>
                </a:solidFill>
              </a:rPr>
              <a:t>kube.manage</a:t>
            </a:r>
            <a:r>
              <a:rPr lang="en" sz="1200">
                <a:solidFill>
                  <a:schemeClr val="dk1"/>
                </a:solidFill>
              </a:rPr>
              <a:t>.apptastic.io</a:t>
            </a:r>
            <a:endParaRPr sz="1200">
              <a:solidFill>
                <a:schemeClr val="dk1"/>
              </a:solidFill>
            </a:endParaRPr>
          </a:p>
          <a:p>
            <a:pPr indent="0" lvl="0" marL="0" rtl="0" algn="l">
              <a:spcBef>
                <a:spcPts val="0"/>
              </a:spcBef>
              <a:spcAft>
                <a:spcPts val="0"/>
              </a:spcAft>
              <a:buNone/>
            </a:pPr>
            <a:r>
              <a:t/>
            </a:r>
            <a:endParaRPr b="1" sz="1200">
              <a:solidFill>
                <a:schemeClr val="dk1"/>
              </a:solidFill>
            </a:endParaRPr>
          </a:p>
          <a:p>
            <a:pPr indent="0" lvl="0" marL="0" rtl="0" algn="l">
              <a:spcBef>
                <a:spcPts val="0"/>
              </a:spcBef>
              <a:spcAft>
                <a:spcPts val="0"/>
              </a:spcAft>
              <a:buNone/>
            </a:pPr>
            <a:r>
              <a:rPr b="1" lang="en" sz="1200">
                <a:solidFill>
                  <a:schemeClr val="dk1"/>
                </a:solidFill>
              </a:rPr>
              <a:t>Findings:</a:t>
            </a:r>
            <a:endParaRPr b="1" sz="1200">
              <a:solidFill>
                <a:schemeClr val="dk1"/>
              </a:solidFill>
            </a:endParaRPr>
          </a:p>
          <a:p>
            <a:pPr indent="0" lvl="0" marL="0" rtl="0" algn="l">
              <a:spcBef>
                <a:spcPts val="0"/>
              </a:spcBef>
              <a:spcAft>
                <a:spcPts val="0"/>
              </a:spcAft>
              <a:buNone/>
            </a:pPr>
            <a:r>
              <a:rPr lang="en" sz="1200">
                <a:solidFill>
                  <a:schemeClr val="dk1"/>
                </a:solidFill>
              </a:rPr>
              <a:t>HIGH (1)</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Security groups to the servers permit full access on all ports (0.0.0.0/0)</a:t>
            </a:r>
            <a:endParaRPr b="1" sz="1200">
              <a:solidFill>
                <a:schemeClr val="dk1"/>
              </a:solidFill>
            </a:endParaRPr>
          </a:p>
        </p:txBody>
      </p:sp>
      <p:sp>
        <p:nvSpPr>
          <p:cNvPr id="342" name="Google Shape;342;p33"/>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343" name="Google Shape;343;p33"/>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4"/>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Google Workspace: </a:t>
            </a:r>
            <a:r>
              <a:rPr lang="en">
                <a:solidFill>
                  <a:schemeClr val="dk1"/>
                </a:solidFill>
              </a:rPr>
              <a:t>Google Workspace is a popular online collaboration and productivity suite that includes Google Email, Docs, Sheets, etc. Admin access to the Google Workspace services allows authorized users to manage users, application configurations, email routing and other privileged functions.</a:t>
            </a:r>
            <a:endParaRPr>
              <a:solidFill>
                <a:schemeClr val="dk1"/>
              </a:solidFill>
            </a:endParaRPr>
          </a:p>
        </p:txBody>
      </p:sp>
      <p:sp>
        <p:nvSpPr>
          <p:cNvPr id="349" name="Google Shape;349;p34"/>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0" name="Google Shape;350;p34"/>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AWS Backup: </a:t>
            </a:r>
            <a:r>
              <a:rPr lang="en"/>
              <a:t>AWS Backup services are used to automatically capture backups or snapshots of various resources such as RDS clusters and to restore backups to create a new cluster. Access to the AWS Backup </a:t>
            </a:r>
            <a:r>
              <a:rPr lang="en"/>
              <a:t>service is controlled using the AWS Console.</a:t>
            </a:r>
            <a:endParaRPr/>
          </a:p>
        </p:txBody>
      </p:sp>
      <p:sp>
        <p:nvSpPr>
          <p:cNvPr id="351" name="Google Shape;351;p34"/>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1828800" rtl="0" algn="l">
              <a:spcBef>
                <a:spcPts val="0"/>
              </a:spcBef>
              <a:spcAft>
                <a:spcPts val="0"/>
              </a:spcAft>
              <a:buNone/>
            </a:pPr>
            <a:r>
              <a:rPr lang="en" sz="1200"/>
              <a:t>The Security Engineering team has read/write access to the AWS Backup service and has permissions to capture or restore from backups of RDS clusters, or archive backups to a dedicated S3 bucket.</a:t>
            </a:r>
            <a:endParaRPr sz="1200"/>
          </a:p>
          <a:p>
            <a:pPr indent="0" lvl="0" marL="1828800" rtl="0" algn="l">
              <a:spcBef>
                <a:spcPts val="0"/>
              </a:spcBef>
              <a:spcAft>
                <a:spcPts val="0"/>
              </a:spcAft>
              <a:buNone/>
            </a:pPr>
            <a:r>
              <a:t/>
            </a:r>
            <a:endParaRPr sz="1200"/>
          </a:p>
          <a:p>
            <a:pPr indent="0" lvl="0" marL="1828800" rtl="0" algn="l">
              <a:spcBef>
                <a:spcPts val="0"/>
              </a:spcBef>
              <a:spcAft>
                <a:spcPts val="0"/>
              </a:spcAft>
              <a:buNone/>
            </a:pPr>
            <a:r>
              <a:rPr b="1" lang="en" sz="1200"/>
              <a:t>ACTIONS:</a:t>
            </a:r>
            <a:endParaRPr b="1" sz="1200"/>
          </a:p>
          <a:p>
            <a:pPr indent="-190500" lvl="0" marL="2286000" rtl="0" algn="l">
              <a:spcBef>
                <a:spcPts val="0"/>
              </a:spcBef>
              <a:spcAft>
                <a:spcPts val="0"/>
              </a:spcAft>
              <a:buSzPts val="1200"/>
              <a:buAutoNum type="arabicPeriod"/>
            </a:pPr>
            <a:r>
              <a:rPr lang="en" sz="1200"/>
              <a:t>Restore a database from a backup.</a:t>
            </a:r>
            <a:endParaRPr sz="1200"/>
          </a:p>
          <a:p>
            <a:pPr indent="-190500" lvl="0" marL="2286000" rtl="0" algn="l">
              <a:spcBef>
                <a:spcPts val="0"/>
              </a:spcBef>
              <a:spcAft>
                <a:spcPts val="0"/>
              </a:spcAft>
              <a:buSzPts val="1200"/>
              <a:buAutoNum type="arabicPeriod"/>
            </a:pPr>
            <a:r>
              <a:rPr lang="en" sz="1200"/>
              <a:t>Take a new backup from an existing database.</a:t>
            </a:r>
            <a:endParaRPr sz="1200"/>
          </a:p>
        </p:txBody>
      </p:sp>
      <p:graphicFrame>
        <p:nvGraphicFramePr>
          <p:cNvPr id="352" name="Google Shape;352;p34"/>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53" name="Google Shape;353;p34"/>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354" name="Google Shape;354;p34"/>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55" name="Google Shape;355;p34"/>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1828800" rtl="0" algn="l">
              <a:spcBef>
                <a:spcPts val="0"/>
              </a:spcBef>
              <a:spcAft>
                <a:spcPts val="0"/>
              </a:spcAft>
              <a:buNone/>
            </a:pPr>
            <a:r>
              <a:rPr lang="en" sz="1200">
                <a:solidFill>
                  <a:schemeClr val="dk1"/>
                </a:solidFill>
              </a:rPr>
              <a:t>The Security Engineering team has full administrative access to the Google Workspace Admin console and services.</a:t>
            </a:r>
            <a:endParaRPr sz="1200">
              <a:solidFill>
                <a:schemeClr val="dk1"/>
              </a:solidFill>
            </a:endParaRPr>
          </a:p>
          <a:p>
            <a:pPr indent="0" lvl="0" marL="1828800" rtl="0" algn="l">
              <a:spcBef>
                <a:spcPts val="0"/>
              </a:spcBef>
              <a:spcAft>
                <a:spcPts val="0"/>
              </a:spcAft>
              <a:buNone/>
            </a:pPr>
            <a:r>
              <a:t/>
            </a:r>
            <a:endParaRPr sz="1200">
              <a:solidFill>
                <a:schemeClr val="dk1"/>
              </a:solidFill>
            </a:endParaRPr>
          </a:p>
          <a:p>
            <a:pPr indent="0" lvl="0" marL="1828800" rtl="0" algn="l">
              <a:spcBef>
                <a:spcPts val="0"/>
              </a:spcBef>
              <a:spcAft>
                <a:spcPts val="0"/>
              </a:spcAft>
              <a:buNone/>
            </a:pPr>
            <a:r>
              <a:rPr b="1" lang="en" sz="1200">
                <a:solidFill>
                  <a:schemeClr val="dk1"/>
                </a:solidFill>
              </a:rPr>
              <a:t>ACTIONS:</a:t>
            </a:r>
            <a:endParaRPr b="1" sz="1200">
              <a:solidFill>
                <a:schemeClr val="dk1"/>
              </a:solidFill>
            </a:endParaRPr>
          </a:p>
          <a:p>
            <a:pPr indent="-190500" lvl="0" marL="2286000" rtl="0" algn="l">
              <a:spcBef>
                <a:spcPts val="0"/>
              </a:spcBef>
              <a:spcAft>
                <a:spcPts val="0"/>
              </a:spcAft>
              <a:buClr>
                <a:schemeClr val="dk1"/>
              </a:buClr>
              <a:buSzPts val="1200"/>
              <a:buAutoNum type="arabicPeriod"/>
            </a:pPr>
            <a:r>
              <a:rPr lang="en" sz="1200">
                <a:solidFill>
                  <a:schemeClr val="dk1"/>
                </a:solidFill>
              </a:rPr>
              <a:t>Add email addresses or domains to the SPAM list.</a:t>
            </a:r>
            <a:endParaRPr sz="1200">
              <a:solidFill>
                <a:schemeClr val="dk1"/>
              </a:solidFill>
            </a:endParaRPr>
          </a:p>
          <a:p>
            <a:pPr indent="-190500" lvl="0" marL="2286000" rtl="0" algn="l">
              <a:spcBef>
                <a:spcPts val="0"/>
              </a:spcBef>
              <a:spcAft>
                <a:spcPts val="0"/>
              </a:spcAft>
              <a:buClr>
                <a:schemeClr val="dk1"/>
              </a:buClr>
              <a:buSzPts val="1200"/>
              <a:buAutoNum type="arabicPeriod"/>
            </a:pPr>
            <a:r>
              <a:rPr lang="en" sz="1200">
                <a:solidFill>
                  <a:schemeClr val="dk1"/>
                </a:solidFill>
              </a:rPr>
              <a:t>Disable user access.</a:t>
            </a:r>
            <a:endParaRPr sz="1200">
              <a:solidFill>
                <a:schemeClr val="dk1"/>
              </a:solidFill>
            </a:endParaRPr>
          </a:p>
        </p:txBody>
      </p:sp>
      <p:pic>
        <p:nvPicPr>
          <p:cNvPr id="356" name="Google Shape;356;p34"/>
          <p:cNvPicPr preferRelativeResize="0"/>
          <p:nvPr/>
        </p:nvPicPr>
        <p:blipFill>
          <a:blip r:embed="rId3">
            <a:alphaModFix/>
          </a:blip>
          <a:stretch>
            <a:fillRect/>
          </a:stretch>
        </p:blipFill>
        <p:spPr>
          <a:xfrm>
            <a:off x="531725" y="1167726"/>
            <a:ext cx="1397450" cy="1397450"/>
          </a:xfrm>
          <a:prstGeom prst="rect">
            <a:avLst/>
          </a:prstGeom>
          <a:noFill/>
          <a:ln>
            <a:noFill/>
          </a:ln>
        </p:spPr>
      </p:pic>
      <p:pic>
        <p:nvPicPr>
          <p:cNvPr id="357" name="Google Shape;357;p34"/>
          <p:cNvPicPr preferRelativeResize="0"/>
          <p:nvPr/>
        </p:nvPicPr>
        <p:blipFill>
          <a:blip r:embed="rId4">
            <a:alphaModFix/>
          </a:blip>
          <a:stretch>
            <a:fillRect/>
          </a:stretch>
        </p:blipFill>
        <p:spPr>
          <a:xfrm>
            <a:off x="531723" y="6204988"/>
            <a:ext cx="1397450" cy="1291930"/>
          </a:xfrm>
          <a:prstGeom prst="rect">
            <a:avLst/>
          </a:prstGeom>
          <a:noFill/>
          <a:ln>
            <a:noFill/>
          </a:ln>
        </p:spPr>
      </p:pic>
      <p:sp>
        <p:nvSpPr>
          <p:cNvPr id="358" name="Google Shape;358;p34"/>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359" name="Google Shape;359;p34"/>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35"/>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5" name="Google Shape;365;p35"/>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AWS WAF:</a:t>
            </a:r>
            <a:r>
              <a:rPr lang="en"/>
              <a:t> A Web Application Firewall (WAF) is software that sits in front of web applications and can be configured, using rules, to detect and block certain traffic. A WAF is typically used for Layer 7 web traffic and can be used to block common web exploits, such as Cross-Site Scripting (XSS) or SQL Injection.</a:t>
            </a:r>
            <a:endParaRPr/>
          </a:p>
        </p:txBody>
      </p:sp>
      <p:sp>
        <p:nvSpPr>
          <p:cNvPr id="366" name="Google Shape;366;p35"/>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1828800" rtl="0" algn="l">
              <a:spcBef>
                <a:spcPts val="0"/>
              </a:spcBef>
              <a:spcAft>
                <a:spcPts val="0"/>
              </a:spcAft>
              <a:buNone/>
            </a:pPr>
            <a:r>
              <a:rPr lang="en" sz="1200"/>
              <a:t>The Security Engineering team has read/write access to the AWS WAF service and has permissions to edit all WAF Rules.</a:t>
            </a:r>
            <a:endParaRPr sz="1200"/>
          </a:p>
          <a:p>
            <a:pPr indent="0" lvl="0" marL="1828800" rtl="0" algn="l">
              <a:spcBef>
                <a:spcPts val="0"/>
              </a:spcBef>
              <a:spcAft>
                <a:spcPts val="0"/>
              </a:spcAft>
              <a:buNone/>
            </a:pPr>
            <a:r>
              <a:t/>
            </a:r>
            <a:endParaRPr sz="1200"/>
          </a:p>
          <a:p>
            <a:pPr indent="0" lvl="0" marL="1828800" rtl="0" algn="l">
              <a:spcBef>
                <a:spcPts val="0"/>
              </a:spcBef>
              <a:spcAft>
                <a:spcPts val="0"/>
              </a:spcAft>
              <a:buNone/>
            </a:pPr>
            <a:r>
              <a:rPr b="1" lang="en" sz="1200"/>
              <a:t>ACTIONS:</a:t>
            </a:r>
            <a:endParaRPr b="1" sz="1200"/>
          </a:p>
          <a:p>
            <a:pPr indent="-190500" lvl="0" marL="2286000" rtl="0" algn="l">
              <a:spcBef>
                <a:spcPts val="0"/>
              </a:spcBef>
              <a:spcAft>
                <a:spcPts val="0"/>
              </a:spcAft>
              <a:buSzPts val="1200"/>
              <a:buAutoNum type="arabicPeriod"/>
            </a:pPr>
            <a:r>
              <a:rPr lang="en" sz="1200"/>
              <a:t>Add IP addresses to the WAF block list.</a:t>
            </a:r>
            <a:endParaRPr sz="1200"/>
          </a:p>
        </p:txBody>
      </p:sp>
      <p:graphicFrame>
        <p:nvGraphicFramePr>
          <p:cNvPr id="367" name="Google Shape;367;p35"/>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68" name="Google Shape;368;p35"/>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9" name="Google Shape;369;p35"/>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Crowdstrike: </a:t>
            </a:r>
            <a:r>
              <a:rPr lang="en">
                <a:solidFill>
                  <a:schemeClr val="dk1"/>
                </a:solidFill>
              </a:rPr>
              <a:t>Crowdstrike is a popular antivirus software used by companies to protect devices against viruses, such as ransomware, spyware, etc. Crowdstrike works using agents (software) that are installed on a person’s laptop. It can be configured to block certain types of attacks using signatures.</a:t>
            </a:r>
            <a:endParaRPr>
              <a:solidFill>
                <a:schemeClr val="dk1"/>
              </a:solidFill>
            </a:endParaRPr>
          </a:p>
        </p:txBody>
      </p:sp>
      <p:graphicFrame>
        <p:nvGraphicFramePr>
          <p:cNvPr id="370" name="Google Shape;370;p35"/>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rPr>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71" name="Google Shape;371;p35"/>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1828800" rtl="0" algn="l">
              <a:spcBef>
                <a:spcPts val="0"/>
              </a:spcBef>
              <a:spcAft>
                <a:spcPts val="0"/>
              </a:spcAft>
              <a:buNone/>
            </a:pPr>
            <a:r>
              <a:rPr lang="en" sz="1200">
                <a:solidFill>
                  <a:schemeClr val="dk1"/>
                </a:solidFill>
              </a:rPr>
              <a:t>The Security Engineering team has full administrative access to the Crowdstrike console.</a:t>
            </a:r>
            <a:endParaRPr sz="1200">
              <a:solidFill>
                <a:schemeClr val="dk1"/>
              </a:solidFill>
            </a:endParaRPr>
          </a:p>
          <a:p>
            <a:pPr indent="0" lvl="0" marL="1828800" rtl="0" algn="l">
              <a:spcBef>
                <a:spcPts val="0"/>
              </a:spcBef>
              <a:spcAft>
                <a:spcPts val="0"/>
              </a:spcAft>
              <a:buNone/>
            </a:pPr>
            <a:r>
              <a:t/>
            </a:r>
            <a:endParaRPr sz="1200">
              <a:solidFill>
                <a:schemeClr val="dk1"/>
              </a:solidFill>
            </a:endParaRPr>
          </a:p>
          <a:p>
            <a:pPr indent="0" lvl="0" marL="1828800" rtl="0" algn="l">
              <a:spcBef>
                <a:spcPts val="0"/>
              </a:spcBef>
              <a:spcAft>
                <a:spcPts val="0"/>
              </a:spcAft>
              <a:buNone/>
            </a:pPr>
            <a:r>
              <a:rPr b="1" lang="en" sz="1200">
                <a:solidFill>
                  <a:schemeClr val="dk1"/>
                </a:solidFill>
              </a:rPr>
              <a:t>ACTIONS:</a:t>
            </a:r>
            <a:endParaRPr b="1" sz="1200">
              <a:solidFill>
                <a:schemeClr val="dk1"/>
              </a:solidFill>
            </a:endParaRPr>
          </a:p>
          <a:p>
            <a:pPr indent="-190500" lvl="0" marL="2286000" rtl="0" algn="l">
              <a:spcBef>
                <a:spcPts val="0"/>
              </a:spcBef>
              <a:spcAft>
                <a:spcPts val="0"/>
              </a:spcAft>
              <a:buClr>
                <a:schemeClr val="dk1"/>
              </a:buClr>
              <a:buSzPts val="1200"/>
              <a:buAutoNum type="arabicPeriod"/>
            </a:pPr>
            <a:r>
              <a:rPr lang="en" sz="1200">
                <a:solidFill>
                  <a:schemeClr val="dk1"/>
                </a:solidFill>
              </a:rPr>
              <a:t>Isolate infected systems.</a:t>
            </a:r>
            <a:endParaRPr sz="1200">
              <a:solidFill>
                <a:schemeClr val="dk1"/>
              </a:solidFill>
            </a:endParaRPr>
          </a:p>
          <a:p>
            <a:pPr indent="-190500" lvl="0" marL="2286000" rtl="0" algn="l">
              <a:spcBef>
                <a:spcPts val="0"/>
              </a:spcBef>
              <a:spcAft>
                <a:spcPts val="0"/>
              </a:spcAft>
              <a:buClr>
                <a:schemeClr val="dk1"/>
              </a:buClr>
              <a:buSzPts val="1200"/>
              <a:buAutoNum type="arabicPeriod"/>
            </a:pPr>
            <a:r>
              <a:rPr lang="en" sz="1200">
                <a:solidFill>
                  <a:schemeClr val="dk1"/>
                </a:solidFill>
              </a:rPr>
              <a:t>Run on-demand anti-malware scan.</a:t>
            </a:r>
            <a:endParaRPr sz="1200">
              <a:solidFill>
                <a:schemeClr val="dk1"/>
              </a:solidFill>
            </a:endParaRPr>
          </a:p>
        </p:txBody>
      </p:sp>
      <p:pic>
        <p:nvPicPr>
          <p:cNvPr id="372" name="Google Shape;372;p35"/>
          <p:cNvPicPr preferRelativeResize="0"/>
          <p:nvPr/>
        </p:nvPicPr>
        <p:blipFill>
          <a:blip r:embed="rId3">
            <a:alphaModFix/>
          </a:blip>
          <a:stretch>
            <a:fillRect/>
          </a:stretch>
        </p:blipFill>
        <p:spPr>
          <a:xfrm>
            <a:off x="531725" y="1167726"/>
            <a:ext cx="1397450" cy="1397450"/>
          </a:xfrm>
          <a:prstGeom prst="rect">
            <a:avLst/>
          </a:prstGeom>
          <a:noFill/>
          <a:ln>
            <a:noFill/>
          </a:ln>
        </p:spPr>
      </p:pic>
      <p:pic>
        <p:nvPicPr>
          <p:cNvPr id="373" name="Google Shape;373;p35"/>
          <p:cNvPicPr preferRelativeResize="0"/>
          <p:nvPr/>
        </p:nvPicPr>
        <p:blipFill>
          <a:blip r:embed="rId4">
            <a:alphaModFix/>
          </a:blip>
          <a:stretch>
            <a:fillRect/>
          </a:stretch>
        </p:blipFill>
        <p:spPr>
          <a:xfrm>
            <a:off x="531729" y="6323700"/>
            <a:ext cx="1574047" cy="1054488"/>
          </a:xfrm>
          <a:prstGeom prst="rect">
            <a:avLst/>
          </a:prstGeom>
          <a:noFill/>
          <a:ln>
            <a:noFill/>
          </a:ln>
        </p:spPr>
      </p:pic>
      <p:sp>
        <p:nvSpPr>
          <p:cNvPr id="374" name="Google Shape;374;p35"/>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375" name="Google Shape;375;p35"/>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6"/>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1" name="Google Shape;381;p36"/>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Log Review: </a:t>
            </a:r>
            <a:r>
              <a:rPr lang="en"/>
              <a:t>Activity logs from the company’s identity system can be used to identify potentially suspicious or abnormal activity. In this case, the activity logs describe traffic captured by AWS that shows data transfer between an EC2 instance with the designated private IP address to an external IP address.</a:t>
            </a:r>
            <a:endParaRPr/>
          </a:p>
        </p:txBody>
      </p:sp>
      <p:sp>
        <p:nvSpPr>
          <p:cNvPr id="382" name="Google Shape;382;p36"/>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From: </a:t>
            </a:r>
            <a:r>
              <a:rPr lang="en" sz="1200"/>
              <a:t>dc909e7dae4f47ecb7a0161adf7225e3</a:t>
            </a:r>
            <a:endParaRPr sz="1200"/>
          </a:p>
          <a:p>
            <a:pPr indent="0" lvl="0" marL="0" rtl="0" algn="l">
              <a:spcBef>
                <a:spcPts val="0"/>
              </a:spcBef>
              <a:spcAft>
                <a:spcPts val="0"/>
              </a:spcAft>
              <a:buNone/>
            </a:pPr>
            <a:r>
              <a:rPr b="1" lang="en" sz="1200"/>
              <a:t>Private IP:</a:t>
            </a:r>
            <a:r>
              <a:rPr lang="en" sz="1200"/>
              <a:t> 10.240.30.177</a:t>
            </a:r>
            <a:endParaRPr sz="1200"/>
          </a:p>
          <a:p>
            <a:pPr indent="0" lvl="0" marL="0" rtl="0" algn="l">
              <a:spcBef>
                <a:spcPts val="0"/>
              </a:spcBef>
              <a:spcAft>
                <a:spcPts val="0"/>
              </a:spcAft>
              <a:buNone/>
            </a:pPr>
            <a:r>
              <a:rPr b="1" lang="en" sz="1200"/>
              <a:t>Port:</a:t>
            </a:r>
            <a:r>
              <a:rPr lang="en" sz="1200"/>
              <a:t> 8081</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sz="1200"/>
              <a:t>To:</a:t>
            </a:r>
            <a:r>
              <a:rPr lang="en" sz="1200"/>
              <a:t> 103.236.201.88</a:t>
            </a:r>
            <a:endParaRPr sz="1200"/>
          </a:p>
          <a:p>
            <a:pPr indent="0" lvl="0" marL="0" rtl="0" algn="l">
              <a:spcBef>
                <a:spcPts val="0"/>
              </a:spcBef>
              <a:spcAft>
                <a:spcPts val="0"/>
              </a:spcAft>
              <a:buNone/>
            </a:pPr>
            <a:r>
              <a:rPr b="1" lang="en" sz="1200"/>
              <a:t>Port:</a:t>
            </a:r>
            <a:r>
              <a:rPr lang="en" sz="1200"/>
              <a:t> 40931</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sz="1200"/>
              <a:t>DateTime: </a:t>
            </a:r>
            <a:r>
              <a:rPr lang="en" sz="1200"/>
              <a:t>2023-11-23T22:10:00</a:t>
            </a:r>
            <a:endParaRPr sz="1200"/>
          </a:p>
        </p:txBody>
      </p:sp>
      <p:graphicFrame>
        <p:nvGraphicFramePr>
          <p:cNvPr id="383" name="Google Shape;383;p36"/>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84" name="Google Shape;384;p36"/>
          <p:cNvSpPr/>
          <p:nvPr/>
        </p:nvSpPr>
        <p:spPr>
          <a:xfrm>
            <a:off x="-7300"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385" name="Google Shape;385;p36"/>
          <p:cNvGraphicFramePr/>
          <p:nvPr/>
        </p:nvGraphicFramePr>
        <p:xfrm>
          <a:off x="328475" y="52468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386" name="Google Shape;386;p36"/>
          <p:cNvSpPr/>
          <p:nvPr/>
        </p:nvSpPr>
        <p:spPr>
          <a:xfrm>
            <a:off x="328550" y="6070500"/>
            <a:ext cx="7115400" cy="2183700"/>
          </a:xfrm>
          <a:prstGeom prst="rect">
            <a:avLst/>
          </a:prstGeom>
          <a:solidFill>
            <a:srgbClr val="F3F3F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a:t>Risk Exception Request</a:t>
            </a:r>
            <a:endParaRPr b="1"/>
          </a:p>
          <a:p>
            <a:pPr indent="0" lvl="0" marL="0" marR="0" rtl="0" algn="l">
              <a:lnSpc>
                <a:spcPct val="100000"/>
              </a:lnSpc>
              <a:spcBef>
                <a:spcPts val="0"/>
              </a:spcBef>
              <a:spcAft>
                <a:spcPts val="0"/>
              </a:spcAft>
              <a:buNone/>
            </a:pPr>
            <a:r>
              <a:rPr b="1" lang="en"/>
              <a:t>Status: </a:t>
            </a:r>
            <a:r>
              <a:rPr lang="en"/>
              <a:t>Approved by Jimmy Livvy (CTO)</a:t>
            </a:r>
            <a:endParaRPr/>
          </a:p>
          <a:p>
            <a:pPr indent="0" lvl="0" marL="0" marR="0" rtl="0" algn="l">
              <a:lnSpc>
                <a:spcPct val="100000"/>
              </a:lnSpc>
              <a:spcBef>
                <a:spcPts val="0"/>
              </a:spcBef>
              <a:spcAft>
                <a:spcPts val="0"/>
              </a:spcAft>
              <a:buNone/>
            </a:pPr>
            <a:r>
              <a:rPr b="1" lang="en"/>
              <a:t>Approved On:</a:t>
            </a:r>
            <a:r>
              <a:rPr lang="en"/>
              <a:t> 9/7/2022</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Risk:</a:t>
            </a:r>
            <a:r>
              <a:rPr lang="en"/>
              <a:t> Step service used by Human Resources does not support 2FA currently. If a user’s password is compromised, the attacker could gain access to employee data.</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Rationale:</a:t>
            </a:r>
            <a:endParaRPr b="1"/>
          </a:p>
          <a:p>
            <a:pPr indent="-317500" lvl="0" marL="457200" marR="0" rtl="0" algn="l">
              <a:lnSpc>
                <a:spcPct val="100000"/>
              </a:lnSpc>
              <a:spcBef>
                <a:spcPts val="0"/>
              </a:spcBef>
              <a:spcAft>
                <a:spcPts val="0"/>
              </a:spcAft>
              <a:buSzPts val="1400"/>
              <a:buAutoNum type="arabicPeriod"/>
            </a:pPr>
            <a:r>
              <a:rPr lang="en"/>
              <a:t>Layered controls (ie., VPN) in place.</a:t>
            </a:r>
            <a:endParaRPr/>
          </a:p>
        </p:txBody>
      </p:sp>
      <p:sp>
        <p:nvSpPr>
          <p:cNvPr id="387" name="Google Shape;387;p36"/>
          <p:cNvSpPr/>
          <p:nvPr/>
        </p:nvSpPr>
        <p:spPr>
          <a:xfrm>
            <a:off x="328525" y="8514525"/>
            <a:ext cx="7115400" cy="1176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Risk Exceptions: </a:t>
            </a:r>
            <a:r>
              <a:rPr lang="en"/>
              <a:t>Companies typically accept some level of risk for various reasons. A risk exception process allows companies to identify the risk, and with the right level of approval, accept it with proper justification. Typically, risk exceptions are revisited and re-approved every year because circumstances change.</a:t>
            </a:r>
            <a:endParaRPr/>
          </a:p>
        </p:txBody>
      </p:sp>
      <p:sp>
        <p:nvSpPr>
          <p:cNvPr id="388" name="Google Shape;388;p36"/>
          <p:cNvSpPr/>
          <p:nvPr/>
        </p:nvSpPr>
        <p:spPr>
          <a:xfrm>
            <a:off x="6670925" y="25997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
        <p:nvSpPr>
          <p:cNvPr id="389" name="Google Shape;389;p36"/>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7"/>
          <p:cNvSpPr/>
          <p:nvPr/>
        </p:nvSpPr>
        <p:spPr>
          <a:xfrm>
            <a:off x="0" y="4984500"/>
            <a:ext cx="7772400" cy="4984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3657600" rtl="0" algn="l">
              <a:spcBef>
                <a:spcPts val="0"/>
              </a:spcBef>
              <a:spcAft>
                <a:spcPts val="0"/>
              </a:spcAft>
              <a:buNone/>
            </a:pPr>
            <a:r>
              <a:t/>
            </a:r>
            <a:endParaRPr sz="2600">
              <a:solidFill>
                <a:schemeClr val="lt1"/>
              </a:solidFill>
            </a:endParaRPr>
          </a:p>
        </p:txBody>
      </p:sp>
      <p:pic>
        <p:nvPicPr>
          <p:cNvPr id="395" name="Google Shape;395;p37"/>
          <p:cNvPicPr preferRelativeResize="0"/>
          <p:nvPr/>
        </p:nvPicPr>
        <p:blipFill rotWithShape="1">
          <a:blip r:embed="rId3">
            <a:alphaModFix/>
          </a:blip>
          <a:srcRect b="0" l="19426" r="16585" t="0"/>
          <a:stretch/>
        </p:blipFill>
        <p:spPr>
          <a:xfrm>
            <a:off x="791250" y="6119225"/>
            <a:ext cx="2606125" cy="2715050"/>
          </a:xfrm>
          <a:prstGeom prst="rect">
            <a:avLst/>
          </a:prstGeom>
          <a:noFill/>
          <a:ln>
            <a:noFill/>
          </a:ln>
        </p:spPr>
      </p:pic>
      <p:sp>
        <p:nvSpPr>
          <p:cNvPr id="396" name="Google Shape;396;p37"/>
          <p:cNvSpPr/>
          <p:nvPr/>
        </p:nvSpPr>
        <p:spPr>
          <a:xfrm>
            <a:off x="-7300" y="0"/>
            <a:ext cx="7772400" cy="4984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3657600" rtl="0" algn="l">
              <a:spcBef>
                <a:spcPts val="0"/>
              </a:spcBef>
              <a:spcAft>
                <a:spcPts val="0"/>
              </a:spcAft>
              <a:buNone/>
            </a:pPr>
            <a:r>
              <a:t/>
            </a:r>
            <a:endParaRPr sz="2600">
              <a:solidFill>
                <a:schemeClr val="lt1"/>
              </a:solidFill>
            </a:endParaRPr>
          </a:p>
        </p:txBody>
      </p:sp>
      <p:pic>
        <p:nvPicPr>
          <p:cNvPr id="397" name="Google Shape;397;p37"/>
          <p:cNvPicPr preferRelativeResize="0"/>
          <p:nvPr/>
        </p:nvPicPr>
        <p:blipFill>
          <a:blip r:embed="rId4">
            <a:alphaModFix/>
          </a:blip>
          <a:stretch>
            <a:fillRect/>
          </a:stretch>
        </p:blipFill>
        <p:spPr>
          <a:xfrm>
            <a:off x="791250" y="1189197"/>
            <a:ext cx="2606124" cy="2606124"/>
          </a:xfrm>
          <a:prstGeom prst="rect">
            <a:avLst/>
          </a:prstGeom>
          <a:noFill/>
          <a:ln>
            <a:noFill/>
          </a:ln>
        </p:spPr>
      </p:pic>
      <p:sp>
        <p:nvSpPr>
          <p:cNvPr id="398" name="Google Shape;398;p37"/>
          <p:cNvSpPr/>
          <p:nvPr/>
        </p:nvSpPr>
        <p:spPr>
          <a:xfrm>
            <a:off x="241212" y="642450"/>
            <a:ext cx="3706200" cy="3699600"/>
          </a:xfrm>
          <a:prstGeom prst="donut">
            <a:avLst>
              <a:gd fmla="val 1637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9" name="Google Shape;399;p37"/>
          <p:cNvSpPr txBox="1"/>
          <p:nvPr/>
        </p:nvSpPr>
        <p:spPr>
          <a:xfrm>
            <a:off x="3767350" y="1661100"/>
            <a:ext cx="33132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400">
                <a:solidFill>
                  <a:schemeClr val="lt1"/>
                </a:solidFill>
                <a:latin typeface="Trebuchet MS"/>
                <a:ea typeface="Trebuchet MS"/>
                <a:cs typeface="Trebuchet MS"/>
                <a:sym typeface="Trebuchet MS"/>
              </a:rPr>
              <a:t>Security Operations</a:t>
            </a:r>
            <a:endParaRPr b="1" sz="4400">
              <a:solidFill>
                <a:schemeClr val="lt1"/>
              </a:solidFill>
              <a:latin typeface="Trebuchet MS"/>
              <a:ea typeface="Trebuchet MS"/>
              <a:cs typeface="Trebuchet MS"/>
              <a:sym typeface="Trebuchet MS"/>
            </a:endParaRPr>
          </a:p>
        </p:txBody>
      </p:sp>
      <p:sp>
        <p:nvSpPr>
          <p:cNvPr id="400" name="Google Shape;400;p37"/>
          <p:cNvSpPr/>
          <p:nvPr/>
        </p:nvSpPr>
        <p:spPr>
          <a:xfrm>
            <a:off x="222612" y="5605050"/>
            <a:ext cx="3743400" cy="3743400"/>
          </a:xfrm>
          <a:prstGeom prst="donut">
            <a:avLst>
              <a:gd fmla="val 1637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1" name="Google Shape;401;p37"/>
          <p:cNvSpPr txBox="1"/>
          <p:nvPr/>
        </p:nvSpPr>
        <p:spPr>
          <a:xfrm>
            <a:off x="3774650" y="6645600"/>
            <a:ext cx="33132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400">
                <a:solidFill>
                  <a:schemeClr val="lt1"/>
                </a:solidFill>
                <a:latin typeface="Trebuchet MS"/>
                <a:ea typeface="Trebuchet MS"/>
                <a:cs typeface="Trebuchet MS"/>
                <a:sym typeface="Trebuchet MS"/>
              </a:rPr>
              <a:t>Security Engineering</a:t>
            </a:r>
            <a:endParaRPr b="1" sz="4400">
              <a:solidFill>
                <a:schemeClr val="lt1"/>
              </a:solidFill>
              <a:latin typeface="Trebuchet MS"/>
              <a:ea typeface="Trebuchet MS"/>
              <a:cs typeface="Trebuchet MS"/>
              <a:sym typeface="Trebuchet M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38"/>
          <p:cNvSpPr/>
          <p:nvPr/>
        </p:nvSpPr>
        <p:spPr>
          <a:xfrm>
            <a:off x="0" y="4984500"/>
            <a:ext cx="7772400" cy="4984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3657600" rtl="0" algn="l">
              <a:spcBef>
                <a:spcPts val="0"/>
              </a:spcBef>
              <a:spcAft>
                <a:spcPts val="0"/>
              </a:spcAft>
              <a:buNone/>
            </a:pPr>
            <a:r>
              <a:t/>
            </a:r>
            <a:endParaRPr sz="2600">
              <a:solidFill>
                <a:schemeClr val="lt1"/>
              </a:solidFill>
            </a:endParaRPr>
          </a:p>
        </p:txBody>
      </p:sp>
      <p:sp>
        <p:nvSpPr>
          <p:cNvPr id="407" name="Google Shape;407;p38"/>
          <p:cNvSpPr/>
          <p:nvPr/>
        </p:nvSpPr>
        <p:spPr>
          <a:xfrm>
            <a:off x="-7300" y="0"/>
            <a:ext cx="7772400" cy="4984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3657600" rtl="0" algn="l">
              <a:spcBef>
                <a:spcPts val="0"/>
              </a:spcBef>
              <a:spcAft>
                <a:spcPts val="0"/>
              </a:spcAft>
              <a:buNone/>
            </a:pPr>
            <a:r>
              <a:t/>
            </a:r>
            <a:endParaRPr sz="2600">
              <a:solidFill>
                <a:schemeClr val="lt1"/>
              </a:solidFill>
            </a:endParaRPr>
          </a:p>
        </p:txBody>
      </p:sp>
      <p:pic>
        <p:nvPicPr>
          <p:cNvPr id="408" name="Google Shape;408;p38"/>
          <p:cNvPicPr preferRelativeResize="0"/>
          <p:nvPr/>
        </p:nvPicPr>
        <p:blipFill rotWithShape="1">
          <a:blip r:embed="rId3">
            <a:alphaModFix/>
          </a:blip>
          <a:srcRect b="0" l="22499" r="21054" t="0"/>
          <a:stretch/>
        </p:blipFill>
        <p:spPr>
          <a:xfrm>
            <a:off x="832000" y="1201250"/>
            <a:ext cx="2591050" cy="2581999"/>
          </a:xfrm>
          <a:prstGeom prst="rect">
            <a:avLst/>
          </a:prstGeom>
          <a:noFill/>
          <a:ln>
            <a:noFill/>
          </a:ln>
        </p:spPr>
      </p:pic>
      <p:sp>
        <p:nvSpPr>
          <p:cNvPr id="409" name="Google Shape;409;p38"/>
          <p:cNvSpPr/>
          <p:nvPr/>
        </p:nvSpPr>
        <p:spPr>
          <a:xfrm>
            <a:off x="241212" y="642450"/>
            <a:ext cx="3706200" cy="3699600"/>
          </a:xfrm>
          <a:prstGeom prst="donut">
            <a:avLst>
              <a:gd fmla="val 1637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0" name="Google Shape;410;p38"/>
          <p:cNvSpPr txBox="1"/>
          <p:nvPr/>
        </p:nvSpPr>
        <p:spPr>
          <a:xfrm>
            <a:off x="3774650" y="1384063"/>
            <a:ext cx="3313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400">
                <a:solidFill>
                  <a:schemeClr val="lt1"/>
                </a:solidFill>
                <a:latin typeface="Trebuchet MS"/>
                <a:ea typeface="Trebuchet MS"/>
                <a:cs typeface="Trebuchet MS"/>
                <a:sym typeface="Trebuchet MS"/>
              </a:rPr>
              <a:t>Governance</a:t>
            </a:r>
            <a:endParaRPr b="1" sz="4400">
              <a:solidFill>
                <a:schemeClr val="lt1"/>
              </a:solidFill>
              <a:latin typeface="Trebuchet MS"/>
              <a:ea typeface="Trebuchet MS"/>
              <a:cs typeface="Trebuchet MS"/>
              <a:sym typeface="Trebuchet MS"/>
            </a:endParaRPr>
          </a:p>
          <a:p>
            <a:pPr indent="0" lvl="0" marL="0" rtl="0" algn="l">
              <a:spcBef>
                <a:spcPts val="0"/>
              </a:spcBef>
              <a:spcAft>
                <a:spcPts val="0"/>
              </a:spcAft>
              <a:buNone/>
            </a:pPr>
            <a:r>
              <a:rPr b="1" lang="en" sz="4400">
                <a:solidFill>
                  <a:schemeClr val="lt1"/>
                </a:solidFill>
                <a:latin typeface="Trebuchet MS"/>
                <a:ea typeface="Trebuchet MS"/>
                <a:cs typeface="Trebuchet MS"/>
                <a:sym typeface="Trebuchet MS"/>
              </a:rPr>
              <a:t>Risk</a:t>
            </a:r>
            <a:endParaRPr b="1" sz="4400">
              <a:solidFill>
                <a:schemeClr val="lt1"/>
              </a:solidFill>
              <a:latin typeface="Trebuchet MS"/>
              <a:ea typeface="Trebuchet MS"/>
              <a:cs typeface="Trebuchet MS"/>
              <a:sym typeface="Trebuchet MS"/>
            </a:endParaRPr>
          </a:p>
          <a:p>
            <a:pPr indent="0" lvl="0" marL="0" rtl="0" algn="l">
              <a:spcBef>
                <a:spcPts val="0"/>
              </a:spcBef>
              <a:spcAft>
                <a:spcPts val="0"/>
              </a:spcAft>
              <a:buNone/>
            </a:pPr>
            <a:r>
              <a:rPr b="1" lang="en" sz="4400">
                <a:solidFill>
                  <a:schemeClr val="lt1"/>
                </a:solidFill>
                <a:latin typeface="Trebuchet MS"/>
                <a:ea typeface="Trebuchet MS"/>
                <a:cs typeface="Trebuchet MS"/>
                <a:sym typeface="Trebuchet MS"/>
              </a:rPr>
              <a:t>Compliance</a:t>
            </a:r>
            <a:endParaRPr b="1" sz="4400">
              <a:solidFill>
                <a:schemeClr val="lt1"/>
              </a:solidFill>
              <a:latin typeface="Trebuchet MS"/>
              <a:ea typeface="Trebuchet MS"/>
              <a:cs typeface="Trebuchet MS"/>
              <a:sym typeface="Trebuchet MS"/>
            </a:endParaRPr>
          </a:p>
        </p:txBody>
      </p:sp>
      <p:pic>
        <p:nvPicPr>
          <p:cNvPr id="411" name="Google Shape;411;p38"/>
          <p:cNvPicPr preferRelativeResize="0"/>
          <p:nvPr/>
        </p:nvPicPr>
        <p:blipFill>
          <a:blip r:embed="rId4">
            <a:alphaModFix/>
          </a:blip>
          <a:stretch>
            <a:fillRect/>
          </a:stretch>
        </p:blipFill>
        <p:spPr>
          <a:xfrm>
            <a:off x="765550" y="6148000"/>
            <a:ext cx="2657500" cy="2657500"/>
          </a:xfrm>
          <a:prstGeom prst="rect">
            <a:avLst/>
          </a:prstGeom>
          <a:noFill/>
          <a:ln>
            <a:noFill/>
          </a:ln>
        </p:spPr>
      </p:pic>
      <p:sp>
        <p:nvSpPr>
          <p:cNvPr id="412" name="Google Shape;412;p38"/>
          <p:cNvSpPr/>
          <p:nvPr/>
        </p:nvSpPr>
        <p:spPr>
          <a:xfrm>
            <a:off x="222612" y="5605050"/>
            <a:ext cx="3743400" cy="3743400"/>
          </a:xfrm>
          <a:prstGeom prst="donut">
            <a:avLst>
              <a:gd fmla="val 1637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3" name="Google Shape;413;p38"/>
          <p:cNvSpPr txBox="1"/>
          <p:nvPr/>
        </p:nvSpPr>
        <p:spPr>
          <a:xfrm>
            <a:off x="3774650" y="7045800"/>
            <a:ext cx="33132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400">
                <a:solidFill>
                  <a:schemeClr val="lt1"/>
                </a:solidFill>
                <a:latin typeface="Trebuchet MS"/>
                <a:ea typeface="Trebuchet MS"/>
                <a:cs typeface="Trebuchet MS"/>
                <a:sym typeface="Trebuchet MS"/>
              </a:rPr>
              <a:t>CISO</a:t>
            </a:r>
            <a:endParaRPr b="1" sz="4400">
              <a:solidFill>
                <a:schemeClr val="lt1"/>
              </a:solidFill>
              <a:latin typeface="Trebuchet MS"/>
              <a:ea typeface="Trebuchet MS"/>
              <a:cs typeface="Trebuchet MS"/>
              <a:sym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 name="Google Shape;83;p15"/>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Log Review: </a:t>
            </a:r>
            <a:r>
              <a:rPr lang="en"/>
              <a:t>Activity logs from the company’s identity system can be used to identify potentially suspicious or abnormal activity. In this case, the activity logs describe a failed authentication action with Multi-Factor Authentication (MFA). The log identifies the ID of the user or actor along with the IP address where the action originated from.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highlight>
                  <a:srgbClr val="FFFF00"/>
                </a:highlight>
              </a:rPr>
              <a:t>In this case, the logs identified 200+ failed (DENY) MFA requests to this user account between 03:00 and 07:00 UTC on Nov 23, 2023.</a:t>
            </a:r>
            <a:endParaRPr>
              <a:highlight>
                <a:srgbClr val="FFFF00"/>
              </a:highlight>
            </a:endParaRPr>
          </a:p>
        </p:txBody>
      </p:sp>
      <p:graphicFrame>
        <p:nvGraphicFramePr>
          <p:cNvPr id="84" name="Google Shape;84;p15"/>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85" name="Google Shape;85;p15"/>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t>{</a:t>
            </a:r>
            <a:endParaRPr sz="1200"/>
          </a:p>
          <a:p>
            <a:pPr indent="0" lvl="0" marL="0" rtl="0" algn="l">
              <a:spcBef>
                <a:spcPts val="0"/>
              </a:spcBef>
              <a:spcAft>
                <a:spcPts val="0"/>
              </a:spcAft>
              <a:buNone/>
            </a:pPr>
            <a:r>
              <a:rPr lang="en" sz="1200"/>
              <a:t>   “debugContext.debugData.factor”: “OKTA_VERIFY_PUSH”,</a:t>
            </a:r>
            <a:endParaRPr sz="1200"/>
          </a:p>
          <a:p>
            <a:pPr indent="0" lvl="0" marL="0" rtl="0" algn="l">
              <a:spcBef>
                <a:spcPts val="0"/>
              </a:spcBef>
              <a:spcAft>
                <a:spcPts val="0"/>
              </a:spcAft>
              <a:buClr>
                <a:schemeClr val="dk1"/>
              </a:buClr>
              <a:buSzPts val="1100"/>
              <a:buFont typeface="Arial"/>
              <a:buNone/>
            </a:pPr>
            <a:r>
              <a:rPr lang="en" sz="1200"/>
              <a:t>   “debugContext.debugData.factorIntent”: “AUTHENTICATION”,</a:t>
            </a:r>
            <a:endParaRPr sz="1200"/>
          </a:p>
          <a:p>
            <a:pPr indent="0" lvl="0" marL="0" rtl="0" algn="l">
              <a:spcBef>
                <a:spcPts val="0"/>
              </a:spcBef>
              <a:spcAft>
                <a:spcPts val="0"/>
              </a:spcAft>
              <a:buNone/>
            </a:pPr>
            <a:r>
              <a:rPr lang="en" sz="1200"/>
              <a:t>   “debugContext.debugData.pushOnlyResponseType”: “OV_RESPONSE_DENY”</a:t>
            </a:r>
            <a:endParaRPr sz="1200"/>
          </a:p>
          <a:p>
            <a:pPr indent="0" lvl="0" marL="0" rtl="0" algn="l">
              <a:spcBef>
                <a:spcPts val="0"/>
              </a:spcBef>
              <a:spcAft>
                <a:spcPts val="0"/>
              </a:spcAft>
              <a:buNone/>
            </a:pPr>
            <a:r>
              <a:rPr lang="en" sz="1200"/>
              <a:t>   “displayMessage”: “Authentication of user via MFA”,</a:t>
            </a:r>
            <a:endParaRPr sz="1200"/>
          </a:p>
          <a:p>
            <a:pPr indent="0" lvl="0" marL="0" rtl="0" algn="l">
              <a:spcBef>
                <a:spcPts val="0"/>
              </a:spcBef>
              <a:spcAft>
                <a:spcPts val="0"/>
              </a:spcAft>
              <a:buNone/>
            </a:pPr>
            <a:r>
              <a:rPr lang="en" sz="1200"/>
              <a:t>   “actor.alternateId”: “athena-msp@apptastic.io”,</a:t>
            </a:r>
            <a:endParaRPr sz="1200"/>
          </a:p>
          <a:p>
            <a:pPr indent="0" lvl="0" marL="0" rtl="0" algn="l">
              <a:spcBef>
                <a:spcPts val="0"/>
              </a:spcBef>
              <a:spcAft>
                <a:spcPts val="0"/>
              </a:spcAft>
              <a:buClr>
                <a:schemeClr val="dk1"/>
              </a:buClr>
              <a:buSzPts val="1100"/>
              <a:buFont typeface="Arial"/>
              <a:buNone/>
            </a:pPr>
            <a:r>
              <a:rPr lang="en" sz="1200"/>
              <a:t>   “client.ipAddress”: “103.236.201.88”</a:t>
            </a:r>
            <a:endParaRPr sz="1200"/>
          </a:p>
          <a:p>
            <a:pPr indent="0" lvl="0" marL="0" rtl="0" algn="l">
              <a:spcBef>
                <a:spcPts val="0"/>
              </a:spcBef>
              <a:spcAft>
                <a:spcPts val="0"/>
              </a:spcAft>
              <a:buNone/>
            </a:pPr>
            <a:r>
              <a:rPr lang="en" sz="1200"/>
              <a:t>}</a:t>
            </a:r>
            <a:endParaRPr sz="1200"/>
          </a:p>
        </p:txBody>
      </p:sp>
      <p:sp>
        <p:nvSpPr>
          <p:cNvPr id="86" name="Google Shape;86;p15"/>
          <p:cNvSpPr/>
          <p:nvPr/>
        </p:nvSpPr>
        <p:spPr>
          <a:xfrm>
            <a:off x="0"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7" name="Google Shape;87;p15"/>
          <p:cNvSpPr/>
          <p:nvPr/>
        </p:nvSpPr>
        <p:spPr>
          <a:xfrm>
            <a:off x="335800"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Log Review: </a:t>
            </a:r>
            <a:r>
              <a:rPr lang="en"/>
              <a:t>Activity logs from the company’s identity system can be used to identify potentially suspicious or abnormal activity. In this case, the activity logs describe a failed authentication action with Multi-Factor Authentication (MFA). The log identifies the ID of the user or actor along with the IP address where the action originated from.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highlight>
                  <a:srgbClr val="FFFF00"/>
                </a:highlight>
              </a:rPr>
              <a:t>In this case, the logs identified 200+ failed (DENY) MFA requests to this user account between 03:00 and 07:00 UTC on Nov 23, 2023.</a:t>
            </a:r>
            <a:endParaRPr>
              <a:highlight>
                <a:srgbClr val="FFFF00"/>
              </a:highlight>
            </a:endParaRPr>
          </a:p>
        </p:txBody>
      </p:sp>
      <p:graphicFrame>
        <p:nvGraphicFramePr>
          <p:cNvPr id="88" name="Google Shape;88;p15"/>
          <p:cNvGraphicFramePr/>
          <p:nvPr/>
        </p:nvGraphicFramePr>
        <p:xfrm>
          <a:off x="335763"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89" name="Google Shape;89;p15"/>
          <p:cNvSpPr/>
          <p:nvPr/>
        </p:nvSpPr>
        <p:spPr>
          <a:xfrm>
            <a:off x="335825"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t>{</a:t>
            </a:r>
            <a:endParaRPr sz="1200"/>
          </a:p>
          <a:p>
            <a:pPr indent="0" lvl="0" marL="0" rtl="0" algn="l">
              <a:spcBef>
                <a:spcPts val="0"/>
              </a:spcBef>
              <a:spcAft>
                <a:spcPts val="0"/>
              </a:spcAft>
              <a:buNone/>
            </a:pPr>
            <a:r>
              <a:rPr lang="en" sz="1200"/>
              <a:t>   “debugContext.debugData.factor”: “OKTA_VERIFY_PUSH”,</a:t>
            </a:r>
            <a:endParaRPr sz="1200"/>
          </a:p>
          <a:p>
            <a:pPr indent="0" lvl="0" marL="0" rtl="0" algn="l">
              <a:spcBef>
                <a:spcPts val="0"/>
              </a:spcBef>
              <a:spcAft>
                <a:spcPts val="0"/>
              </a:spcAft>
              <a:buClr>
                <a:schemeClr val="dk1"/>
              </a:buClr>
              <a:buSzPts val="1100"/>
              <a:buFont typeface="Arial"/>
              <a:buNone/>
            </a:pPr>
            <a:r>
              <a:rPr lang="en" sz="1200"/>
              <a:t>   “debugContext.debugData.factorIntent”: “AUTHENTICATION”,</a:t>
            </a:r>
            <a:endParaRPr sz="1200"/>
          </a:p>
          <a:p>
            <a:pPr indent="0" lvl="0" marL="0" rtl="0" algn="l">
              <a:spcBef>
                <a:spcPts val="0"/>
              </a:spcBef>
              <a:spcAft>
                <a:spcPts val="0"/>
              </a:spcAft>
              <a:buNone/>
            </a:pPr>
            <a:r>
              <a:rPr lang="en" sz="1200"/>
              <a:t>   “debugContext.debugData.pushOnlyResponseType”: “OV_RESPONSE_DENY”</a:t>
            </a:r>
            <a:endParaRPr sz="1200"/>
          </a:p>
          <a:p>
            <a:pPr indent="0" lvl="0" marL="0" rtl="0" algn="l">
              <a:spcBef>
                <a:spcPts val="0"/>
              </a:spcBef>
              <a:spcAft>
                <a:spcPts val="0"/>
              </a:spcAft>
              <a:buNone/>
            </a:pPr>
            <a:r>
              <a:rPr lang="en" sz="1200"/>
              <a:t>   “displayMessage”: “Authentication of user via MFA”,</a:t>
            </a:r>
            <a:endParaRPr sz="1200"/>
          </a:p>
          <a:p>
            <a:pPr indent="0" lvl="0" marL="0" rtl="0" algn="l">
              <a:spcBef>
                <a:spcPts val="0"/>
              </a:spcBef>
              <a:spcAft>
                <a:spcPts val="0"/>
              </a:spcAft>
              <a:buNone/>
            </a:pPr>
            <a:r>
              <a:rPr lang="en" sz="1200"/>
              <a:t>   “actor.alternateId”: “ares-msp@apptastic.io”,</a:t>
            </a:r>
            <a:endParaRPr sz="1200"/>
          </a:p>
          <a:p>
            <a:pPr indent="0" lvl="0" marL="0" rtl="0" algn="l">
              <a:spcBef>
                <a:spcPts val="0"/>
              </a:spcBef>
              <a:spcAft>
                <a:spcPts val="0"/>
              </a:spcAft>
              <a:buClr>
                <a:schemeClr val="dk1"/>
              </a:buClr>
              <a:buSzPts val="1100"/>
              <a:buFont typeface="Arial"/>
              <a:buNone/>
            </a:pPr>
            <a:r>
              <a:rPr lang="en" sz="1200"/>
              <a:t>   “client.ipAddress”: “103.236.201.88”</a:t>
            </a:r>
            <a:endParaRPr sz="1200"/>
          </a:p>
          <a:p>
            <a:pPr indent="0" lvl="0" marL="0" rtl="0" algn="l">
              <a:spcBef>
                <a:spcPts val="0"/>
              </a:spcBef>
              <a:spcAft>
                <a:spcPts val="0"/>
              </a:spcAft>
              <a:buNone/>
            </a:pPr>
            <a:r>
              <a:rPr lang="en" sz="1200"/>
              <a:t>}</a:t>
            </a:r>
            <a:endParaRPr sz="1200"/>
          </a:p>
        </p:txBody>
      </p:sp>
      <p:sp>
        <p:nvSpPr>
          <p:cNvPr id="90" name="Google Shape;90;p15"/>
          <p:cNvSpPr/>
          <p:nvPr/>
        </p:nvSpPr>
        <p:spPr>
          <a:xfrm>
            <a:off x="6670925" y="25997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
        <p:nvSpPr>
          <p:cNvPr id="91" name="Google Shape;91;p15"/>
          <p:cNvSpPr/>
          <p:nvPr/>
        </p:nvSpPr>
        <p:spPr>
          <a:xfrm>
            <a:off x="6670925" y="524682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6"/>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 name="Google Shape;97;p16"/>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Log Review: </a:t>
            </a:r>
            <a:r>
              <a:rPr lang="en"/>
              <a:t>Activity logs from the company’s identity system can be used to identify potentially suspicious or abnormal activity. In this case, the activity logs describe a failed authentication action with Multi-Factor Authentication (MFA). The log identifies the ID of the user or actor along with the IP address where the action originated from.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highlight>
                  <a:srgbClr val="FFFF00"/>
                </a:highlight>
              </a:rPr>
              <a:t>In this case, the logs identified 200+ failed (DENY) MFA requests to this user account between 03:00 and 07:00 UTC on Nov 23, 2023.</a:t>
            </a:r>
            <a:endParaRPr>
              <a:highlight>
                <a:srgbClr val="FFFF00"/>
              </a:highlight>
            </a:endParaRPr>
          </a:p>
        </p:txBody>
      </p:sp>
      <p:graphicFrame>
        <p:nvGraphicFramePr>
          <p:cNvPr id="98" name="Google Shape;98;p16"/>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99" name="Google Shape;99;p16"/>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t>{</a:t>
            </a:r>
            <a:endParaRPr sz="1200"/>
          </a:p>
          <a:p>
            <a:pPr indent="0" lvl="0" marL="0" rtl="0" algn="l">
              <a:spcBef>
                <a:spcPts val="0"/>
              </a:spcBef>
              <a:spcAft>
                <a:spcPts val="0"/>
              </a:spcAft>
              <a:buNone/>
            </a:pPr>
            <a:r>
              <a:rPr lang="en" sz="1200"/>
              <a:t>   “debugContext.debugData.factor”: “OKTA_VERIFY_PUSH”,</a:t>
            </a:r>
            <a:endParaRPr sz="1200"/>
          </a:p>
          <a:p>
            <a:pPr indent="0" lvl="0" marL="0" rtl="0" algn="l">
              <a:spcBef>
                <a:spcPts val="0"/>
              </a:spcBef>
              <a:spcAft>
                <a:spcPts val="0"/>
              </a:spcAft>
              <a:buClr>
                <a:schemeClr val="dk1"/>
              </a:buClr>
              <a:buSzPts val="1100"/>
              <a:buFont typeface="Arial"/>
              <a:buNone/>
            </a:pPr>
            <a:r>
              <a:rPr lang="en" sz="1200"/>
              <a:t>   “debugContext.debugData.factorIntent”: “AUTHENTICATION”,</a:t>
            </a:r>
            <a:endParaRPr sz="1200"/>
          </a:p>
          <a:p>
            <a:pPr indent="0" lvl="0" marL="0" rtl="0" algn="l">
              <a:spcBef>
                <a:spcPts val="0"/>
              </a:spcBef>
              <a:spcAft>
                <a:spcPts val="0"/>
              </a:spcAft>
              <a:buNone/>
            </a:pPr>
            <a:r>
              <a:rPr lang="en" sz="1200"/>
              <a:t>   “debugContext.debugData.pushOnlyResponseType”: “OV_RESPONSE_DENY”</a:t>
            </a:r>
            <a:endParaRPr sz="1200"/>
          </a:p>
          <a:p>
            <a:pPr indent="0" lvl="0" marL="0" rtl="0" algn="l">
              <a:spcBef>
                <a:spcPts val="0"/>
              </a:spcBef>
              <a:spcAft>
                <a:spcPts val="0"/>
              </a:spcAft>
              <a:buNone/>
            </a:pPr>
            <a:r>
              <a:rPr lang="en" sz="1200"/>
              <a:t>   “displayMessage”: “Authentication of user via MFA”,</a:t>
            </a:r>
            <a:endParaRPr sz="1200"/>
          </a:p>
          <a:p>
            <a:pPr indent="0" lvl="0" marL="0" rtl="0" algn="l">
              <a:spcBef>
                <a:spcPts val="0"/>
              </a:spcBef>
              <a:spcAft>
                <a:spcPts val="0"/>
              </a:spcAft>
              <a:buNone/>
            </a:pPr>
            <a:r>
              <a:rPr lang="en" sz="1200"/>
              <a:t>   “actor.alternateId”: “artemis-msp@apptastic.io”,</a:t>
            </a:r>
            <a:endParaRPr sz="1200"/>
          </a:p>
          <a:p>
            <a:pPr indent="0" lvl="0" marL="0" rtl="0" algn="l">
              <a:spcBef>
                <a:spcPts val="0"/>
              </a:spcBef>
              <a:spcAft>
                <a:spcPts val="0"/>
              </a:spcAft>
              <a:buClr>
                <a:schemeClr val="dk1"/>
              </a:buClr>
              <a:buSzPts val="1100"/>
              <a:buFont typeface="Arial"/>
              <a:buNone/>
            </a:pPr>
            <a:r>
              <a:rPr lang="en" sz="1200"/>
              <a:t>   “client.ipAddress”: “103.236.201.88”</a:t>
            </a:r>
            <a:endParaRPr sz="1200"/>
          </a:p>
          <a:p>
            <a:pPr indent="0" lvl="0" marL="0" rtl="0" algn="l">
              <a:spcBef>
                <a:spcPts val="0"/>
              </a:spcBef>
              <a:spcAft>
                <a:spcPts val="0"/>
              </a:spcAft>
              <a:buNone/>
            </a:pPr>
            <a:r>
              <a:rPr lang="en" sz="1200"/>
              <a:t>}</a:t>
            </a:r>
            <a:endParaRPr sz="1200"/>
          </a:p>
        </p:txBody>
      </p:sp>
      <p:sp>
        <p:nvSpPr>
          <p:cNvPr id="100" name="Google Shape;100;p16"/>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1" name="Google Shape;101;p16"/>
          <p:cNvSpPr/>
          <p:nvPr/>
        </p:nvSpPr>
        <p:spPr>
          <a:xfrm>
            <a:off x="335825" y="8345075"/>
            <a:ext cx="7115400" cy="10944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AWS Shield: </a:t>
            </a:r>
            <a:r>
              <a:rPr lang="en"/>
              <a:t>AWS provides varying levels of DDOS detection, protection and mitigation through its AWS Shield server. A DDOS (Distributed Denial of Service) attack is a type of attack where a server or system is flooded with a lot of web traffic to the point where the server can become unresponsive. DDOS attacks can be instigated using stolen (compromised) servers or other means.</a:t>
            </a:r>
            <a:endParaRPr>
              <a:highlight>
                <a:srgbClr val="FFFF00"/>
              </a:highlight>
            </a:endParaRPr>
          </a:p>
        </p:txBody>
      </p:sp>
      <p:graphicFrame>
        <p:nvGraphicFramePr>
          <p:cNvPr id="102" name="Google Shape;102;p16"/>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03" name="Google Shape;103;p16"/>
          <p:cNvSpPr/>
          <p:nvPr/>
        </p:nvSpPr>
        <p:spPr>
          <a:xfrm>
            <a:off x="335850" y="6068100"/>
            <a:ext cx="7115400" cy="2148000"/>
          </a:xfrm>
          <a:prstGeom prst="rect">
            <a:avLst/>
          </a:prstGeom>
          <a:solidFill>
            <a:srgbClr val="F3F3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Dear AWS Customer,</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As part of our AWS Shield Advanced offering, we noticed a significant volume of traffic against your public Elastic IPs in 226692608800. This is usually indicative of a DDOS attack. We recommend you block all IP addresses identified in the WAF logs.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109.201.133.100</a:t>
            </a:r>
            <a:endParaRPr sz="1200"/>
          </a:p>
          <a:p>
            <a:pPr indent="0" lvl="0" marL="0" rtl="0" algn="l">
              <a:spcBef>
                <a:spcPts val="0"/>
              </a:spcBef>
              <a:spcAft>
                <a:spcPts val="0"/>
              </a:spcAft>
              <a:buNone/>
            </a:pPr>
            <a:r>
              <a:rPr lang="en" sz="1200"/>
              <a:t>109.70.100.65</a:t>
            </a:r>
            <a:endParaRPr sz="1200"/>
          </a:p>
          <a:p>
            <a:pPr indent="0" lvl="0" marL="0" rtl="0" algn="l">
              <a:spcBef>
                <a:spcPts val="0"/>
              </a:spcBef>
              <a:spcAft>
                <a:spcPts val="0"/>
              </a:spcAft>
              <a:buNone/>
            </a:pPr>
            <a:r>
              <a:rPr lang="en" sz="1200"/>
              <a:t>185.220.100.243</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Please create an AWS Support ticket if you would like to chat with an agent in real time.</a:t>
            </a:r>
            <a:endParaRPr sz="1200"/>
          </a:p>
        </p:txBody>
      </p:sp>
      <p:sp>
        <p:nvSpPr>
          <p:cNvPr id="104" name="Google Shape;104;p16"/>
          <p:cNvSpPr/>
          <p:nvPr/>
        </p:nvSpPr>
        <p:spPr>
          <a:xfrm>
            <a:off x="6670925" y="25997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
        <p:nvSpPr>
          <p:cNvPr id="105" name="Google Shape;105;p16"/>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 name="Google Shape;111;p17"/>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Threat Intelligence</a:t>
            </a:r>
            <a:r>
              <a:rPr b="1" lang="en"/>
              <a:t>: </a:t>
            </a:r>
            <a:r>
              <a:rPr lang="en"/>
              <a:t>IP lookups are typically done to find out more information about an IP address. IP addresses should have a DNS (Domain Name System) record associated with it that identifies the owner, location and use of the IP address.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Think of DNS as the phone book (or directory) of the internet.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TOR exit nodes are the nodes on the TOR network that traffic exit from.</a:t>
            </a:r>
            <a:endParaRPr/>
          </a:p>
        </p:txBody>
      </p:sp>
      <p:graphicFrame>
        <p:nvGraphicFramePr>
          <p:cNvPr id="112" name="Google Shape;112;p17"/>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13" name="Google Shape;113;p17"/>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IP Address: 185.220.100.243</a:t>
            </a:r>
            <a:endParaRPr b="1" sz="1200"/>
          </a:p>
          <a:p>
            <a:pPr indent="0" lvl="0" marL="0" rtl="0" algn="l">
              <a:spcBef>
                <a:spcPts val="0"/>
              </a:spcBef>
              <a:spcAft>
                <a:spcPts val="0"/>
              </a:spcAft>
              <a:buClr>
                <a:schemeClr val="dk1"/>
              </a:buClr>
              <a:buSzPts val="1100"/>
              <a:buFont typeface="Arial"/>
              <a:buNone/>
            </a:pPr>
            <a:r>
              <a:rPr lang="en" sz="1200"/>
              <a:t>Decimal:1743571288</a:t>
            </a:r>
            <a:endParaRPr sz="1200"/>
          </a:p>
          <a:p>
            <a:pPr indent="0" lvl="0" marL="0" rtl="0" algn="l">
              <a:spcBef>
                <a:spcPts val="0"/>
              </a:spcBef>
              <a:spcAft>
                <a:spcPts val="0"/>
              </a:spcAft>
              <a:buClr>
                <a:schemeClr val="dk1"/>
              </a:buClr>
              <a:buSzPts val="1100"/>
              <a:buFont typeface="Arial"/>
              <a:buNone/>
            </a:pPr>
            <a:r>
              <a:rPr lang="en" sz="1200"/>
              <a:t>Hostname:ip103-236-201-88.cloudhost.web.id</a:t>
            </a:r>
            <a:endParaRPr sz="1200"/>
          </a:p>
          <a:p>
            <a:pPr indent="0" lvl="0" marL="0" rtl="0" algn="l">
              <a:spcBef>
                <a:spcPts val="0"/>
              </a:spcBef>
              <a:spcAft>
                <a:spcPts val="0"/>
              </a:spcAft>
              <a:buClr>
                <a:schemeClr val="dk1"/>
              </a:buClr>
              <a:buSzPts val="1100"/>
              <a:buFont typeface="Arial"/>
              <a:buNone/>
            </a:pPr>
            <a:r>
              <a:rPr lang="en" sz="1200"/>
              <a:t>ASN:136052</a:t>
            </a:r>
            <a:endParaRPr sz="1200"/>
          </a:p>
          <a:p>
            <a:pPr indent="0" lvl="0" marL="0" rtl="0" algn="l">
              <a:spcBef>
                <a:spcPts val="0"/>
              </a:spcBef>
              <a:spcAft>
                <a:spcPts val="0"/>
              </a:spcAft>
              <a:buClr>
                <a:schemeClr val="dk1"/>
              </a:buClr>
              <a:buSzPts val="1100"/>
              <a:buFont typeface="Arial"/>
              <a:buNone/>
            </a:pPr>
            <a:r>
              <a:rPr lang="en" sz="1200"/>
              <a:t>ISP:PT Cloud Hosting Indonesia</a:t>
            </a:r>
            <a:endParaRPr sz="1200"/>
          </a:p>
          <a:p>
            <a:pPr indent="0" lvl="0" marL="0" rtl="0" algn="l">
              <a:spcBef>
                <a:spcPts val="0"/>
              </a:spcBef>
              <a:spcAft>
                <a:spcPts val="0"/>
              </a:spcAft>
              <a:buClr>
                <a:schemeClr val="dk1"/>
              </a:buClr>
              <a:buSzPts val="1100"/>
              <a:buFont typeface="Arial"/>
              <a:buNone/>
            </a:pPr>
            <a:r>
              <a:rPr lang="en" sz="1200"/>
              <a:t>Services:Tor Exit Node</a:t>
            </a:r>
            <a:endParaRPr sz="1200"/>
          </a:p>
          <a:p>
            <a:pPr indent="0" lvl="0" marL="0" rtl="0" algn="l">
              <a:spcBef>
                <a:spcPts val="0"/>
              </a:spcBef>
              <a:spcAft>
                <a:spcPts val="0"/>
              </a:spcAft>
              <a:buNone/>
            </a:pPr>
            <a:r>
              <a:rPr lang="en" sz="1200"/>
              <a:t>Assignment:Likely Static IP</a:t>
            </a:r>
            <a:endParaRPr sz="1200"/>
          </a:p>
        </p:txBody>
      </p:sp>
      <p:sp>
        <p:nvSpPr>
          <p:cNvPr id="114" name="Google Shape;114;p17"/>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5" name="Google Shape;115;p17"/>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Threat Intelligence: </a:t>
            </a:r>
            <a:r>
              <a:rPr lang="en"/>
              <a:t>IP lookups are typically done to find out more information about an IP address. IP addresses should have a DNS (Domain Name System) record associated with it that identifies the owner, location and use of the IP address.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Think of DNS as the phone book (or directory) of the internet.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TOR exit nodes are the nodes on the TOR network that traffic exit from.</a:t>
            </a:r>
            <a:endParaRPr/>
          </a:p>
        </p:txBody>
      </p:sp>
      <p:graphicFrame>
        <p:nvGraphicFramePr>
          <p:cNvPr id="116" name="Google Shape;116;p17"/>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17" name="Google Shape;117;p17"/>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IP Address: </a:t>
            </a:r>
            <a:r>
              <a:rPr b="1" lang="en" sz="1200"/>
              <a:t>109.201.133.100</a:t>
            </a:r>
            <a:endParaRPr b="1" sz="1200"/>
          </a:p>
          <a:p>
            <a:pPr indent="0" lvl="0" marL="0" rtl="0" algn="l">
              <a:spcBef>
                <a:spcPts val="0"/>
              </a:spcBef>
              <a:spcAft>
                <a:spcPts val="0"/>
              </a:spcAft>
              <a:buNone/>
            </a:pPr>
            <a:r>
              <a:rPr lang="en" sz="1200"/>
              <a:t>Decimal:1841923428</a:t>
            </a:r>
            <a:endParaRPr sz="1200"/>
          </a:p>
          <a:p>
            <a:pPr indent="0" lvl="0" marL="0" rtl="0" algn="l">
              <a:spcBef>
                <a:spcPts val="0"/>
              </a:spcBef>
              <a:spcAft>
                <a:spcPts val="0"/>
              </a:spcAft>
              <a:buNone/>
            </a:pPr>
            <a:r>
              <a:rPr lang="en" sz="1200"/>
              <a:t>Hostname:</a:t>
            </a:r>
            <a:endParaRPr sz="1200"/>
          </a:p>
          <a:p>
            <a:pPr indent="0" lvl="0" marL="0" rtl="0" algn="l">
              <a:spcBef>
                <a:spcPts val="0"/>
              </a:spcBef>
              <a:spcAft>
                <a:spcPts val="0"/>
              </a:spcAft>
              <a:buNone/>
            </a:pPr>
            <a:r>
              <a:rPr lang="en" sz="1200"/>
              <a:t>ASN:43350</a:t>
            </a:r>
            <a:endParaRPr sz="1200"/>
          </a:p>
          <a:p>
            <a:pPr indent="0" lvl="0" marL="0" rtl="0" algn="l">
              <a:spcBef>
                <a:spcPts val="0"/>
              </a:spcBef>
              <a:spcAft>
                <a:spcPts val="0"/>
              </a:spcAft>
              <a:buNone/>
            </a:pPr>
            <a:r>
              <a:rPr lang="en" sz="1200"/>
              <a:t>ISP:NForce Entertainment B.V.</a:t>
            </a:r>
            <a:endParaRPr sz="1200"/>
          </a:p>
          <a:p>
            <a:pPr indent="0" lvl="0" marL="0" rtl="0" algn="l">
              <a:spcBef>
                <a:spcPts val="0"/>
              </a:spcBef>
              <a:spcAft>
                <a:spcPts val="0"/>
              </a:spcAft>
              <a:buNone/>
            </a:pPr>
            <a:r>
              <a:rPr lang="en" sz="1200"/>
              <a:t>Services:Tor Exit Node / Recently reported forum spam source. (307)</a:t>
            </a:r>
            <a:endParaRPr sz="1200"/>
          </a:p>
          <a:p>
            <a:pPr indent="0" lvl="0" marL="0" rtl="0" algn="l">
              <a:spcBef>
                <a:spcPts val="0"/>
              </a:spcBef>
              <a:spcAft>
                <a:spcPts val="0"/>
              </a:spcAft>
              <a:buNone/>
            </a:pPr>
            <a:r>
              <a:rPr lang="en" sz="1200"/>
              <a:t>Assignment:Likely Static IP</a:t>
            </a:r>
            <a:endParaRPr sz="1200"/>
          </a:p>
        </p:txBody>
      </p:sp>
      <p:sp>
        <p:nvSpPr>
          <p:cNvPr id="118" name="Google Shape;118;p17"/>
          <p:cNvSpPr/>
          <p:nvPr/>
        </p:nvSpPr>
        <p:spPr>
          <a:xfrm>
            <a:off x="6670925" y="25997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
        <p:nvSpPr>
          <p:cNvPr id="119" name="Google Shape;119;p17"/>
          <p:cNvSpPr/>
          <p:nvPr/>
        </p:nvSpPr>
        <p:spPr>
          <a:xfrm>
            <a:off x="6670925" y="524682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18"/>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Threat Intelligence: </a:t>
            </a:r>
            <a:r>
              <a:rPr lang="en"/>
              <a:t>IP lookups are typically done to find out more information about an IP address. IP addresses should have a DNS (Domain Name System) record associated with it that identifies the owner, location and use of the IP address.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Think of DNS as the phone book (or directory) of the internet.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TOR exit nodes are the nodes on the TOR network that traffic exit from.</a:t>
            </a:r>
            <a:endParaRPr/>
          </a:p>
        </p:txBody>
      </p:sp>
      <p:graphicFrame>
        <p:nvGraphicFramePr>
          <p:cNvPr id="126" name="Google Shape;126;p18"/>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27" name="Google Shape;127;p18"/>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IP Address: 103.236.201.88</a:t>
            </a:r>
            <a:endParaRPr b="1" sz="1200"/>
          </a:p>
          <a:p>
            <a:pPr indent="0" lvl="0" marL="0" rtl="0" algn="l">
              <a:spcBef>
                <a:spcPts val="0"/>
              </a:spcBef>
              <a:spcAft>
                <a:spcPts val="0"/>
              </a:spcAft>
              <a:buNone/>
            </a:pPr>
            <a:r>
              <a:rPr lang="en" sz="1200"/>
              <a:t>Decimal:3118228723</a:t>
            </a:r>
            <a:endParaRPr sz="1200"/>
          </a:p>
          <a:p>
            <a:pPr indent="0" lvl="0" marL="0" rtl="0" algn="l">
              <a:spcBef>
                <a:spcPts val="0"/>
              </a:spcBef>
              <a:spcAft>
                <a:spcPts val="0"/>
              </a:spcAft>
              <a:buNone/>
            </a:pPr>
            <a:r>
              <a:rPr lang="en" sz="1200"/>
              <a:t>Hostname:tor-exit-16.zbau.f3netze.de</a:t>
            </a:r>
            <a:endParaRPr sz="1200"/>
          </a:p>
          <a:p>
            <a:pPr indent="0" lvl="0" marL="0" rtl="0" algn="l">
              <a:spcBef>
                <a:spcPts val="0"/>
              </a:spcBef>
              <a:spcAft>
                <a:spcPts val="0"/>
              </a:spcAft>
              <a:buNone/>
            </a:pPr>
            <a:r>
              <a:rPr lang="en" sz="1200"/>
              <a:t>ASN:205100</a:t>
            </a:r>
            <a:endParaRPr sz="1200"/>
          </a:p>
          <a:p>
            <a:pPr indent="0" lvl="0" marL="0" rtl="0" algn="l">
              <a:spcBef>
                <a:spcPts val="0"/>
              </a:spcBef>
              <a:spcAft>
                <a:spcPts val="0"/>
              </a:spcAft>
              <a:buNone/>
            </a:pPr>
            <a:r>
              <a:rPr lang="en" sz="1200"/>
              <a:t>ISP:F3 Netze E.V.</a:t>
            </a:r>
            <a:endParaRPr sz="1200"/>
          </a:p>
          <a:p>
            <a:pPr indent="0" lvl="0" marL="0" rtl="0" algn="l">
              <a:spcBef>
                <a:spcPts val="0"/>
              </a:spcBef>
              <a:spcAft>
                <a:spcPts val="0"/>
              </a:spcAft>
              <a:buNone/>
            </a:pPr>
            <a:r>
              <a:rPr lang="en" sz="1200"/>
              <a:t>Services:Tor Exit Node / Recently reported forum spam source. (4533)</a:t>
            </a:r>
            <a:endParaRPr sz="1200"/>
          </a:p>
          <a:p>
            <a:pPr indent="0" lvl="0" marL="0" rtl="0" algn="l">
              <a:spcBef>
                <a:spcPts val="0"/>
              </a:spcBef>
              <a:spcAft>
                <a:spcPts val="0"/>
              </a:spcAft>
              <a:buNone/>
            </a:pPr>
            <a:r>
              <a:rPr lang="en" sz="1200"/>
              <a:t>Assignment:Likely Static IP</a:t>
            </a:r>
            <a:endParaRPr sz="1200"/>
          </a:p>
        </p:txBody>
      </p:sp>
      <p:sp>
        <p:nvSpPr>
          <p:cNvPr id="128" name="Google Shape;128;p18"/>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9" name="Google Shape;129;p18"/>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Threat Intelligence: </a:t>
            </a:r>
            <a:r>
              <a:rPr lang="en"/>
              <a:t>IP lookups are typically done to find out more information about an IP address. IP addresses should have a DNS (Domain Name System) record associated with it that identifies the owner, location and use of the IP address.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Think of DNS as the phone book (or directory) of the internet.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TOR exit nodes are the nodes on the TOR network that traffic exit from.</a:t>
            </a:r>
            <a:endParaRPr/>
          </a:p>
        </p:txBody>
      </p:sp>
      <p:graphicFrame>
        <p:nvGraphicFramePr>
          <p:cNvPr id="130" name="Google Shape;130;p18"/>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31" name="Google Shape;131;p18"/>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IP Address: </a:t>
            </a:r>
            <a:r>
              <a:rPr b="1" lang="en" sz="1200"/>
              <a:t>109.70.100.65</a:t>
            </a:r>
            <a:endParaRPr b="1" sz="1200"/>
          </a:p>
          <a:p>
            <a:pPr indent="0" lvl="0" marL="0" rtl="0" algn="l">
              <a:spcBef>
                <a:spcPts val="0"/>
              </a:spcBef>
              <a:spcAft>
                <a:spcPts val="0"/>
              </a:spcAft>
              <a:buNone/>
            </a:pPr>
            <a:r>
              <a:rPr lang="en" sz="1200"/>
              <a:t>Decimal:1833329729</a:t>
            </a:r>
            <a:endParaRPr sz="1200"/>
          </a:p>
          <a:p>
            <a:pPr indent="0" lvl="0" marL="0" rtl="0" algn="l">
              <a:spcBef>
                <a:spcPts val="0"/>
              </a:spcBef>
              <a:spcAft>
                <a:spcPts val="0"/>
              </a:spcAft>
              <a:buNone/>
            </a:pPr>
            <a:r>
              <a:rPr lang="en" sz="1200"/>
              <a:t>Hostname:tor-exit-anonymizer.appliedprivacy.net</a:t>
            </a:r>
            <a:endParaRPr sz="1200"/>
          </a:p>
          <a:p>
            <a:pPr indent="0" lvl="0" marL="0" rtl="0" algn="l">
              <a:spcBef>
                <a:spcPts val="0"/>
              </a:spcBef>
              <a:spcAft>
                <a:spcPts val="0"/>
              </a:spcAft>
              <a:buNone/>
            </a:pPr>
            <a:r>
              <a:rPr lang="en" sz="1200"/>
              <a:t>ASN:208323</a:t>
            </a:r>
            <a:endParaRPr sz="1200"/>
          </a:p>
          <a:p>
            <a:pPr indent="0" lvl="0" marL="0" rtl="0" algn="l">
              <a:spcBef>
                <a:spcPts val="0"/>
              </a:spcBef>
              <a:spcAft>
                <a:spcPts val="0"/>
              </a:spcAft>
              <a:buNone/>
            </a:pPr>
            <a:r>
              <a:rPr lang="en" sz="1200"/>
              <a:t>ISP:Foundation for Applied Privacy</a:t>
            </a:r>
            <a:endParaRPr sz="1200"/>
          </a:p>
          <a:p>
            <a:pPr indent="0" lvl="0" marL="0" rtl="0" algn="l">
              <a:spcBef>
                <a:spcPts val="0"/>
              </a:spcBef>
              <a:spcAft>
                <a:spcPts val="0"/>
              </a:spcAft>
              <a:buNone/>
            </a:pPr>
            <a:r>
              <a:rPr lang="en" sz="1200"/>
              <a:t>Services:Tor Exit Node / Recently reported forum spam source. (267)</a:t>
            </a:r>
            <a:endParaRPr sz="1200"/>
          </a:p>
          <a:p>
            <a:pPr indent="0" lvl="0" marL="0" rtl="0" algn="l">
              <a:spcBef>
                <a:spcPts val="0"/>
              </a:spcBef>
              <a:spcAft>
                <a:spcPts val="0"/>
              </a:spcAft>
              <a:buNone/>
            </a:pPr>
            <a:r>
              <a:rPr lang="en" sz="1200"/>
              <a:t>Assignment:Likely Static IP</a:t>
            </a:r>
            <a:endParaRPr sz="1200"/>
          </a:p>
        </p:txBody>
      </p:sp>
      <p:sp>
        <p:nvSpPr>
          <p:cNvPr id="132" name="Google Shape;132;p18"/>
          <p:cNvSpPr/>
          <p:nvPr/>
        </p:nvSpPr>
        <p:spPr>
          <a:xfrm>
            <a:off x="6670925" y="25997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
        <p:nvSpPr>
          <p:cNvPr id="133" name="Google Shape;133;p18"/>
          <p:cNvSpPr/>
          <p:nvPr/>
        </p:nvSpPr>
        <p:spPr>
          <a:xfrm>
            <a:off x="6670925" y="524682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9" name="Google Shape;139;p19"/>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Threat Intelligence: </a:t>
            </a:r>
            <a:r>
              <a:rPr lang="en"/>
              <a:t>IP lookups are typically done to find out more information about an IP address. IP addresses should have a DNS (Domain Name System) record associated with it that identifies the owner, location and use of the IP address.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Think of DNS as the phone book (or directory) of the internet.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TOR exit nodes are the nodes on the TOR network that traffic exit from.</a:t>
            </a:r>
            <a:endParaRPr/>
          </a:p>
        </p:txBody>
      </p:sp>
      <p:graphicFrame>
        <p:nvGraphicFramePr>
          <p:cNvPr id="140" name="Google Shape;140;p19"/>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41" name="Google Shape;141;p19"/>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IP Address: </a:t>
            </a:r>
            <a:r>
              <a:rPr b="1" lang="en" sz="1200"/>
              <a:t>199.249.230.180</a:t>
            </a:r>
            <a:endParaRPr b="1" sz="1200"/>
          </a:p>
          <a:p>
            <a:pPr indent="0" lvl="0" marL="0" rtl="0" algn="l">
              <a:spcBef>
                <a:spcPts val="0"/>
              </a:spcBef>
              <a:spcAft>
                <a:spcPts val="0"/>
              </a:spcAft>
              <a:buNone/>
            </a:pPr>
            <a:r>
              <a:rPr lang="en" sz="1200"/>
              <a:t>Decimal:3355043508</a:t>
            </a:r>
            <a:endParaRPr sz="1200"/>
          </a:p>
          <a:p>
            <a:pPr indent="0" lvl="0" marL="0" rtl="0" algn="l">
              <a:spcBef>
                <a:spcPts val="0"/>
              </a:spcBef>
              <a:spcAft>
                <a:spcPts val="0"/>
              </a:spcAft>
              <a:buNone/>
            </a:pPr>
            <a:r>
              <a:rPr lang="en" sz="1200"/>
              <a:t>Hostname:tor91.quintex.com</a:t>
            </a:r>
            <a:endParaRPr sz="1200"/>
          </a:p>
          <a:p>
            <a:pPr indent="0" lvl="0" marL="0" rtl="0" algn="l">
              <a:spcBef>
                <a:spcPts val="0"/>
              </a:spcBef>
              <a:spcAft>
                <a:spcPts val="0"/>
              </a:spcAft>
              <a:buNone/>
            </a:pPr>
            <a:r>
              <a:rPr lang="en" sz="1200"/>
              <a:t>ASN:62744</a:t>
            </a:r>
            <a:endParaRPr sz="1200"/>
          </a:p>
          <a:p>
            <a:pPr indent="0" lvl="0" marL="0" rtl="0" algn="l">
              <a:spcBef>
                <a:spcPts val="0"/>
              </a:spcBef>
              <a:spcAft>
                <a:spcPts val="0"/>
              </a:spcAft>
              <a:buNone/>
            </a:pPr>
            <a:r>
              <a:rPr lang="en" sz="1200"/>
              <a:t>ISP:Quintex Alliance Consulting</a:t>
            </a:r>
            <a:endParaRPr sz="1200"/>
          </a:p>
          <a:p>
            <a:pPr indent="0" lvl="0" marL="0" rtl="0" algn="l">
              <a:spcBef>
                <a:spcPts val="0"/>
              </a:spcBef>
              <a:spcAft>
                <a:spcPts val="0"/>
              </a:spcAft>
              <a:buNone/>
            </a:pPr>
            <a:r>
              <a:rPr lang="en" sz="1200"/>
              <a:t>Services:Tor Exit Node</a:t>
            </a:r>
            <a:endParaRPr sz="1200"/>
          </a:p>
          <a:p>
            <a:pPr indent="0" lvl="0" marL="0" rtl="0" algn="l">
              <a:spcBef>
                <a:spcPts val="0"/>
              </a:spcBef>
              <a:spcAft>
                <a:spcPts val="0"/>
              </a:spcAft>
              <a:buNone/>
            </a:pPr>
            <a:r>
              <a:rPr lang="en" sz="1200"/>
              <a:t>Assignment:Likely Static IP</a:t>
            </a:r>
            <a:endParaRPr sz="1200"/>
          </a:p>
        </p:txBody>
      </p:sp>
      <p:sp>
        <p:nvSpPr>
          <p:cNvPr id="142" name="Google Shape;142;p19"/>
          <p:cNvSpPr/>
          <p:nvPr/>
        </p:nvSpPr>
        <p:spPr>
          <a:xfrm>
            <a:off x="-7300"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143" name="Google Shape;143;p19"/>
          <p:cNvGraphicFramePr/>
          <p:nvPr/>
        </p:nvGraphicFramePr>
        <p:xfrm>
          <a:off x="328475" y="52468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44" name="Google Shape;144;p19"/>
          <p:cNvSpPr/>
          <p:nvPr/>
        </p:nvSpPr>
        <p:spPr>
          <a:xfrm>
            <a:off x="328550" y="6070500"/>
            <a:ext cx="7115400" cy="2183700"/>
          </a:xfrm>
          <a:prstGeom prst="rect">
            <a:avLst/>
          </a:prstGeom>
          <a:solidFill>
            <a:srgbClr val="F3F3F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a:t>Risk Exception Request</a:t>
            </a:r>
            <a:endParaRPr b="1"/>
          </a:p>
          <a:p>
            <a:pPr indent="0" lvl="0" marL="0" marR="0" rtl="0" algn="l">
              <a:lnSpc>
                <a:spcPct val="100000"/>
              </a:lnSpc>
              <a:spcBef>
                <a:spcPts val="0"/>
              </a:spcBef>
              <a:spcAft>
                <a:spcPts val="0"/>
              </a:spcAft>
              <a:buNone/>
            </a:pPr>
            <a:r>
              <a:rPr b="1" lang="en"/>
              <a:t>Status: </a:t>
            </a:r>
            <a:r>
              <a:rPr lang="en"/>
              <a:t>Approved by Jimmy Livvy (CTO)</a:t>
            </a:r>
            <a:endParaRPr/>
          </a:p>
          <a:p>
            <a:pPr indent="0" lvl="0" marL="0" marR="0" rtl="0" algn="l">
              <a:lnSpc>
                <a:spcPct val="100000"/>
              </a:lnSpc>
              <a:spcBef>
                <a:spcPts val="0"/>
              </a:spcBef>
              <a:spcAft>
                <a:spcPts val="0"/>
              </a:spcAft>
              <a:buNone/>
            </a:pPr>
            <a:r>
              <a:rPr b="1" lang="en"/>
              <a:t>Approved On:</a:t>
            </a:r>
            <a:r>
              <a:rPr lang="en"/>
              <a:t> 9/5/2022</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Risk:</a:t>
            </a:r>
            <a:r>
              <a:rPr lang="en"/>
              <a:t> </a:t>
            </a:r>
            <a:r>
              <a:rPr lang="en"/>
              <a:t>Borealis staff did not complete all assigned security training on schedule.</a:t>
            </a:r>
            <a:r>
              <a:rPr lang="en"/>
              <a:t> </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Rationale:</a:t>
            </a:r>
            <a:endParaRPr b="1"/>
          </a:p>
          <a:p>
            <a:pPr indent="-317500" lvl="0" marL="457200" marR="0" rtl="0" algn="l">
              <a:lnSpc>
                <a:spcPct val="100000"/>
              </a:lnSpc>
              <a:spcBef>
                <a:spcPts val="0"/>
              </a:spcBef>
              <a:spcAft>
                <a:spcPts val="0"/>
              </a:spcAft>
              <a:buSzPts val="1400"/>
              <a:buAutoNum type="arabicPeriod"/>
            </a:pPr>
            <a:r>
              <a:rPr lang="en"/>
              <a:t>Borealis will remind its employees to complete their required training on phishing and MFA fatigue. This should not stop our ability to work with Borealis.</a:t>
            </a:r>
            <a:endParaRPr/>
          </a:p>
        </p:txBody>
      </p:sp>
      <p:sp>
        <p:nvSpPr>
          <p:cNvPr id="145" name="Google Shape;145;p19"/>
          <p:cNvSpPr/>
          <p:nvPr/>
        </p:nvSpPr>
        <p:spPr>
          <a:xfrm>
            <a:off x="328525" y="8514525"/>
            <a:ext cx="7115400" cy="1176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Risk Exceptions: </a:t>
            </a:r>
            <a:r>
              <a:rPr lang="en"/>
              <a:t>Companies typically accept some level of risk for various reasons. A risk exception process allows companies to identify the risk, and with the right level of approval, accept it with proper justification. Typically, risk exceptions are revisited and re-approved every year because circumstances change.</a:t>
            </a:r>
            <a:endParaRPr/>
          </a:p>
        </p:txBody>
      </p:sp>
      <p:sp>
        <p:nvSpPr>
          <p:cNvPr id="146" name="Google Shape;146;p19"/>
          <p:cNvSpPr/>
          <p:nvPr/>
        </p:nvSpPr>
        <p:spPr>
          <a:xfrm>
            <a:off x="6670925" y="25997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
        <p:nvSpPr>
          <p:cNvPr id="147" name="Google Shape;147;p19"/>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0"/>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3" name="Google Shape;153;p20"/>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Threat Intelligence: </a:t>
            </a:r>
            <a:r>
              <a:rPr lang="en"/>
              <a:t>IP lookups are typically done to find out more information about an IP address. IP addresses should have a DNS (Domain Name System) record associated with it that identifies the owner, location and use of the IP address.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Think of DNS as the phone book (or directory) of the internet.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this case, the IP address is one of many allocated to Amazon Web Services.</a:t>
            </a:r>
            <a:endParaRPr/>
          </a:p>
        </p:txBody>
      </p:sp>
      <p:graphicFrame>
        <p:nvGraphicFramePr>
          <p:cNvPr id="154" name="Google Shape;154;p20"/>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Security Engineering</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55" name="Google Shape;155;p20"/>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IP Address: </a:t>
            </a:r>
            <a:r>
              <a:rPr b="1" lang="en" sz="1200"/>
              <a:t>3.33.145.223</a:t>
            </a:r>
            <a:endParaRPr b="1" sz="1200"/>
          </a:p>
          <a:p>
            <a:pPr indent="0" lvl="0" marL="0" rtl="0" algn="l">
              <a:spcBef>
                <a:spcPts val="0"/>
              </a:spcBef>
              <a:spcAft>
                <a:spcPts val="0"/>
              </a:spcAft>
              <a:buNone/>
            </a:pPr>
            <a:r>
              <a:rPr lang="en" sz="1200"/>
              <a:t>Decimal:</a:t>
            </a:r>
            <a:r>
              <a:rPr lang="en" sz="1200"/>
              <a:t>52531679</a:t>
            </a:r>
            <a:endParaRPr sz="1200"/>
          </a:p>
          <a:p>
            <a:pPr indent="0" lvl="0" marL="0" rtl="0" algn="l">
              <a:spcBef>
                <a:spcPts val="0"/>
              </a:spcBef>
              <a:spcAft>
                <a:spcPts val="0"/>
              </a:spcAft>
              <a:buNone/>
            </a:pPr>
            <a:r>
              <a:rPr lang="en" sz="1200"/>
              <a:t>Hostname:</a:t>
            </a:r>
            <a:r>
              <a:rPr lang="en" sz="1200"/>
              <a:t>ae7f7cd4514c83ac6.awsglobalaccelerator.com</a:t>
            </a:r>
            <a:endParaRPr sz="1200"/>
          </a:p>
          <a:p>
            <a:pPr indent="0" lvl="0" marL="0" rtl="0" algn="l">
              <a:spcBef>
                <a:spcPts val="0"/>
              </a:spcBef>
              <a:spcAft>
                <a:spcPts val="0"/>
              </a:spcAft>
              <a:buNone/>
            </a:pPr>
            <a:r>
              <a:rPr lang="en" sz="1200"/>
              <a:t>ASN:</a:t>
            </a:r>
            <a:r>
              <a:rPr lang="en" sz="1200"/>
              <a:t>16509</a:t>
            </a:r>
            <a:endParaRPr sz="1200"/>
          </a:p>
          <a:p>
            <a:pPr indent="0" lvl="0" marL="0" rtl="0" algn="l">
              <a:spcBef>
                <a:spcPts val="0"/>
              </a:spcBef>
              <a:spcAft>
                <a:spcPts val="0"/>
              </a:spcAft>
              <a:buNone/>
            </a:pPr>
            <a:r>
              <a:rPr lang="en" sz="1200"/>
              <a:t>ISP:</a:t>
            </a:r>
            <a:r>
              <a:rPr lang="en" sz="1200"/>
              <a:t>Amazon Technologies Inc</a:t>
            </a:r>
            <a:endParaRPr sz="1200"/>
          </a:p>
          <a:p>
            <a:pPr indent="0" lvl="0" marL="0" rtl="0" algn="l">
              <a:spcBef>
                <a:spcPts val="0"/>
              </a:spcBef>
              <a:spcAft>
                <a:spcPts val="0"/>
              </a:spcAft>
              <a:buNone/>
            </a:pPr>
            <a:r>
              <a:rPr lang="en" sz="1200"/>
              <a:t>Services:</a:t>
            </a:r>
            <a:r>
              <a:rPr lang="en" sz="1200"/>
              <a:t>Datacenter</a:t>
            </a:r>
            <a:endParaRPr sz="1200"/>
          </a:p>
          <a:p>
            <a:pPr indent="0" lvl="0" marL="0" rtl="0" algn="l">
              <a:spcBef>
                <a:spcPts val="0"/>
              </a:spcBef>
              <a:spcAft>
                <a:spcPts val="0"/>
              </a:spcAft>
              <a:buNone/>
            </a:pPr>
            <a:r>
              <a:rPr lang="en" sz="1200"/>
              <a:t>Assignment:Likely Static IP</a:t>
            </a:r>
            <a:endParaRPr sz="1200"/>
          </a:p>
        </p:txBody>
      </p:sp>
      <p:sp>
        <p:nvSpPr>
          <p:cNvPr id="156" name="Google Shape;156;p20"/>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7" name="Google Shape;157;p20"/>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Application: </a:t>
            </a:r>
            <a:r>
              <a:rPr lang="en">
                <a:solidFill>
                  <a:schemeClr val="dk1"/>
                </a:solidFill>
              </a:rPr>
              <a:t>HTTP responses like this are messages that application servers typically send back in response to a request. In normal operations, the server should respond with a HTTP 200 OK message. If there are errors, the server may then respond with a 403, 404, 500 or other related error code.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For reference, here is a list of HTTP response status codes: </a:t>
            </a:r>
            <a:r>
              <a:rPr lang="en" u="sng">
                <a:solidFill>
                  <a:schemeClr val="accent5"/>
                </a:solidFill>
                <a:hlinkClick r:id="rId3">
                  <a:extLst>
                    <a:ext uri="{A12FA001-AC4F-418D-AE19-62706E023703}">
                      <ahyp:hlinkClr val="tx"/>
                    </a:ext>
                  </a:extLst>
                </a:hlinkClick>
              </a:rPr>
              <a:t>https://developer.mozilla.org/en-US/docs/Web/HTTP/Status</a:t>
            </a:r>
            <a:r>
              <a:rPr lang="en">
                <a:solidFill>
                  <a:schemeClr val="dk1"/>
                </a:solidFill>
              </a:rPr>
              <a:t> </a:t>
            </a:r>
            <a:endParaRPr>
              <a:solidFill>
                <a:schemeClr val="dk1"/>
              </a:solidFill>
            </a:endParaRPr>
          </a:p>
          <a:p>
            <a:pPr indent="0" lvl="0" marL="0" rtl="0" algn="l">
              <a:spcBef>
                <a:spcPts val="0"/>
              </a:spcBef>
              <a:spcAft>
                <a:spcPts val="0"/>
              </a:spcAft>
              <a:buNone/>
            </a:pPr>
            <a:r>
              <a:t/>
            </a:r>
            <a:endParaRPr b="1"/>
          </a:p>
        </p:txBody>
      </p:sp>
      <p:graphicFrame>
        <p:nvGraphicFramePr>
          <p:cNvPr id="158" name="Google Shape;158;p20"/>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solidFill>
                            <a:schemeClr val="dk1"/>
                          </a:solidFill>
                        </a:rPr>
                        <a:t>Security Operations</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59" name="Google Shape;159;p20"/>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rPr>
              <a:t>HTTP/1.1 200 OK</a:t>
            </a:r>
            <a:endParaRPr b="1" sz="1200">
              <a:solidFill>
                <a:schemeClr val="dk1"/>
              </a:solidFill>
            </a:endParaRPr>
          </a:p>
          <a:p>
            <a:pPr indent="0" lvl="0" marL="0" rtl="0" algn="l">
              <a:spcBef>
                <a:spcPts val="0"/>
              </a:spcBef>
              <a:spcAft>
                <a:spcPts val="0"/>
              </a:spcAft>
              <a:buNone/>
            </a:pPr>
            <a:r>
              <a:rPr lang="en" sz="1200">
                <a:solidFill>
                  <a:schemeClr val="dk1"/>
                </a:solidFill>
              </a:rPr>
              <a:t>Date: Wed, 24 Nov 2023 05:09:20 GMT</a:t>
            </a:r>
            <a:endParaRPr sz="1200">
              <a:solidFill>
                <a:schemeClr val="dk1"/>
              </a:solidFill>
            </a:endParaRPr>
          </a:p>
          <a:p>
            <a:pPr indent="0" lvl="0" marL="0" rtl="0" algn="l">
              <a:spcBef>
                <a:spcPts val="0"/>
              </a:spcBef>
              <a:spcAft>
                <a:spcPts val="0"/>
              </a:spcAft>
              <a:buNone/>
            </a:pPr>
            <a:r>
              <a:rPr lang="en" sz="1200">
                <a:solidFill>
                  <a:schemeClr val="dk1"/>
                </a:solidFill>
              </a:rPr>
              <a:t>Content-Type: text/html</a:t>
            </a:r>
            <a:endParaRPr sz="1200">
              <a:solidFill>
                <a:schemeClr val="dk1"/>
              </a:solidFill>
            </a:endParaRPr>
          </a:p>
          <a:p>
            <a:pPr indent="0" lvl="0" marL="0" rtl="0" algn="l">
              <a:spcBef>
                <a:spcPts val="0"/>
              </a:spcBef>
              <a:spcAft>
                <a:spcPts val="0"/>
              </a:spcAft>
              <a:buNone/>
            </a:pPr>
            <a:r>
              <a:rPr lang="en" sz="1200">
                <a:solidFill>
                  <a:schemeClr val="dk1"/>
                </a:solidFill>
              </a:rPr>
              <a:t>Content-Length: 48822</a:t>
            </a:r>
            <a:endParaRPr sz="1200">
              <a:solidFill>
                <a:schemeClr val="dk1"/>
              </a:solidFill>
            </a:endParaRPr>
          </a:p>
          <a:p>
            <a:pPr indent="0" lvl="0" marL="0" rtl="0" algn="l">
              <a:spcBef>
                <a:spcPts val="0"/>
              </a:spcBef>
              <a:spcAft>
                <a:spcPts val="0"/>
              </a:spcAft>
              <a:buNone/>
            </a:pPr>
            <a:r>
              <a:rPr lang="en" sz="1200">
                <a:solidFill>
                  <a:schemeClr val="dk1"/>
                </a:solidFill>
              </a:rPr>
              <a:t>Connection: keep-alive</a:t>
            </a:r>
            <a:endParaRPr sz="1200">
              <a:solidFill>
                <a:schemeClr val="dk1"/>
              </a:solidFill>
            </a:endParaRPr>
          </a:p>
          <a:p>
            <a:pPr indent="0" lvl="0" marL="0" rtl="0" algn="l">
              <a:spcBef>
                <a:spcPts val="0"/>
              </a:spcBef>
              <a:spcAft>
                <a:spcPts val="0"/>
              </a:spcAft>
              <a:buNone/>
            </a:pPr>
            <a:r>
              <a:rPr lang="en" sz="1200">
                <a:solidFill>
                  <a:schemeClr val="dk1"/>
                </a:solidFill>
              </a:rPr>
              <a:t>Location: https://homeroom.apptastic.io </a:t>
            </a:r>
            <a:endParaRPr sz="1200">
              <a:solidFill>
                <a:schemeClr val="dk1"/>
              </a:solidFill>
            </a:endParaRPr>
          </a:p>
          <a:p>
            <a:pPr indent="0" lvl="0" marL="0" rtl="0" algn="l">
              <a:spcBef>
                <a:spcPts val="0"/>
              </a:spcBef>
              <a:spcAft>
                <a:spcPts val="0"/>
              </a:spcAft>
              <a:buNone/>
            </a:pPr>
            <a:r>
              <a:rPr lang="en" sz="1200">
                <a:solidFill>
                  <a:schemeClr val="dk1"/>
                </a:solidFill>
              </a:rPr>
              <a:t>Cache-Control: no-cache</a:t>
            </a:r>
            <a:endParaRPr b="1" sz="1200"/>
          </a:p>
        </p:txBody>
      </p:sp>
      <p:sp>
        <p:nvSpPr>
          <p:cNvPr id="160" name="Google Shape;160;p20"/>
          <p:cNvSpPr/>
          <p:nvPr/>
        </p:nvSpPr>
        <p:spPr>
          <a:xfrm>
            <a:off x="6670925" y="259975"/>
            <a:ext cx="773100" cy="639600"/>
          </a:xfrm>
          <a:prstGeom prst="rect">
            <a:avLst/>
          </a:prstGeom>
          <a:solidFill>
            <a:srgbClr val="FF99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B</a:t>
            </a:r>
            <a:endParaRPr sz="2800"/>
          </a:p>
        </p:txBody>
      </p:sp>
      <p:sp>
        <p:nvSpPr>
          <p:cNvPr id="161" name="Google Shape;161;p20"/>
          <p:cNvSpPr/>
          <p:nvPr/>
        </p:nvSpPr>
        <p:spPr>
          <a:xfrm>
            <a:off x="6670925" y="5246825"/>
            <a:ext cx="773100" cy="639600"/>
          </a:xfrm>
          <a:prstGeom prst="rect">
            <a:avLst/>
          </a:prstGeom>
          <a:solidFill>
            <a:srgbClr val="FF000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C</a:t>
            </a:r>
            <a:endParaRPr sz="2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1"/>
          <p:cNvSpPr/>
          <p:nvPr/>
        </p:nvSpPr>
        <p:spPr>
          <a:xfrm>
            <a:off x="-7300" y="0"/>
            <a:ext cx="7772400" cy="498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 name="Google Shape;167;p21"/>
          <p:cNvSpPr/>
          <p:nvPr/>
        </p:nvSpPr>
        <p:spPr>
          <a:xfrm>
            <a:off x="328500" y="28334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Asset Inventory: </a:t>
            </a:r>
            <a:r>
              <a:rPr lang="en"/>
              <a:t>Companies typically maintain an asset inventory or Configuration Management Database (CMDB) that lists all discoverable assets the company has along with certain types of metadata, such as asset type, IP </a:t>
            </a:r>
            <a:r>
              <a:rPr lang="en"/>
              <a:t>address and owner. It is important to associate owners with assets so that teams know who to contact if there are issues with the asset.</a:t>
            </a:r>
            <a:endParaRPr/>
          </a:p>
        </p:txBody>
      </p:sp>
      <p:graphicFrame>
        <p:nvGraphicFramePr>
          <p:cNvPr id="168" name="Google Shape;168;p21"/>
          <p:cNvGraphicFramePr/>
          <p:nvPr/>
        </p:nvGraphicFramePr>
        <p:xfrm>
          <a:off x="328463" y="2599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69" name="Google Shape;169;p21"/>
          <p:cNvSpPr/>
          <p:nvPr/>
        </p:nvSpPr>
        <p:spPr>
          <a:xfrm>
            <a:off x="328525" y="10836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Asset:</a:t>
            </a:r>
            <a:r>
              <a:rPr b="1" lang="en" sz="1200"/>
              <a:t> monitoring.apptastic.io </a:t>
            </a:r>
            <a:endParaRPr b="1" sz="1200"/>
          </a:p>
          <a:p>
            <a:pPr indent="0" lvl="0" marL="0" rtl="0" algn="l">
              <a:spcBef>
                <a:spcPts val="0"/>
              </a:spcBef>
              <a:spcAft>
                <a:spcPts val="0"/>
              </a:spcAft>
              <a:buNone/>
            </a:pPr>
            <a:r>
              <a:rPr lang="en" sz="1200"/>
              <a:t>Type: EC2 Servers</a:t>
            </a:r>
            <a:endParaRPr sz="1200"/>
          </a:p>
          <a:p>
            <a:pPr indent="0" lvl="0" marL="0" rtl="0" algn="l">
              <a:spcBef>
                <a:spcPts val="0"/>
              </a:spcBef>
              <a:spcAft>
                <a:spcPts val="0"/>
              </a:spcAft>
              <a:buNone/>
            </a:pPr>
            <a:r>
              <a:rPr lang="en" sz="1200"/>
              <a:t>IP Address: 10.240.30.111</a:t>
            </a:r>
            <a:endParaRPr sz="1200"/>
          </a:p>
          <a:p>
            <a:pPr indent="0" lvl="0" marL="0" rtl="0" algn="l">
              <a:spcBef>
                <a:spcPts val="0"/>
              </a:spcBef>
              <a:spcAft>
                <a:spcPts val="0"/>
              </a:spcAft>
              <a:buNone/>
            </a:pPr>
            <a:r>
              <a:rPr lang="en" sz="1200"/>
              <a:t>Port: 443</a:t>
            </a:r>
            <a:endParaRPr sz="1200"/>
          </a:p>
          <a:p>
            <a:pPr indent="0" lvl="0" marL="0" rtl="0" algn="l">
              <a:spcBef>
                <a:spcPts val="0"/>
              </a:spcBef>
              <a:spcAft>
                <a:spcPts val="0"/>
              </a:spcAft>
              <a:buNone/>
            </a:pPr>
            <a:r>
              <a:rPr lang="en" sz="1200"/>
              <a:t>Classification: Confidential</a:t>
            </a:r>
            <a:endParaRPr sz="1200"/>
          </a:p>
          <a:p>
            <a:pPr indent="0" lvl="0" marL="0" rtl="0" algn="l">
              <a:spcBef>
                <a:spcPts val="0"/>
              </a:spcBef>
              <a:spcAft>
                <a:spcPts val="0"/>
              </a:spcAft>
              <a:buNone/>
            </a:pPr>
            <a:r>
              <a:rPr lang="en" sz="1200"/>
              <a:t>Owner: Jimmy Livvy (CTO)</a:t>
            </a:r>
            <a:endParaRPr sz="1200"/>
          </a:p>
          <a:p>
            <a:pPr indent="0" lvl="0" marL="0" rtl="0" algn="l">
              <a:spcBef>
                <a:spcPts val="0"/>
              </a:spcBef>
              <a:spcAft>
                <a:spcPts val="0"/>
              </a:spcAft>
              <a:buNone/>
            </a:pPr>
            <a:r>
              <a:rPr lang="en" sz="1200"/>
              <a:t>Last Updated: March 20, 2023</a:t>
            </a:r>
            <a:endParaRPr sz="1200"/>
          </a:p>
        </p:txBody>
      </p:sp>
      <p:sp>
        <p:nvSpPr>
          <p:cNvPr id="170" name="Google Shape;170;p21"/>
          <p:cNvSpPr/>
          <p:nvPr/>
        </p:nvSpPr>
        <p:spPr>
          <a:xfrm>
            <a:off x="25" y="4984500"/>
            <a:ext cx="7772400" cy="5073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1" name="Google Shape;171;p21"/>
          <p:cNvSpPr/>
          <p:nvPr/>
        </p:nvSpPr>
        <p:spPr>
          <a:xfrm>
            <a:off x="335825" y="7817925"/>
            <a:ext cx="7115400" cy="16215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Asset Inventory: </a:t>
            </a:r>
            <a:r>
              <a:rPr lang="en">
                <a:solidFill>
                  <a:schemeClr val="dk1"/>
                </a:solidFill>
              </a:rPr>
              <a:t>Companies typically maintain an asset inventory or Configuration Management Database (CMDB) that lists all discoverable assets the company has along with certain types of metadata, such as asset type, IP address and owner. It is important to associate owners with assets so that teams know who to contact if there are issues with the asset.</a:t>
            </a:r>
            <a:endParaRPr>
              <a:solidFill>
                <a:schemeClr val="dk1"/>
              </a:solidFill>
            </a:endParaRPr>
          </a:p>
          <a:p>
            <a:pPr indent="0" lvl="0" marL="0" rtl="0" algn="l">
              <a:spcBef>
                <a:spcPts val="0"/>
              </a:spcBef>
              <a:spcAft>
                <a:spcPts val="0"/>
              </a:spcAft>
              <a:buNone/>
            </a:pPr>
            <a:r>
              <a:t/>
            </a:r>
            <a:endParaRPr b="1"/>
          </a:p>
        </p:txBody>
      </p:sp>
      <p:graphicFrame>
        <p:nvGraphicFramePr>
          <p:cNvPr id="172" name="Google Shape;172;p21"/>
          <p:cNvGraphicFramePr/>
          <p:nvPr/>
        </p:nvGraphicFramePr>
        <p:xfrm>
          <a:off x="335788" y="5244475"/>
          <a:ext cx="3000000" cy="3000000"/>
        </p:xfrm>
        <a:graphic>
          <a:graphicData uri="http://schemas.openxmlformats.org/drawingml/2006/table">
            <a:tbl>
              <a:tblPr>
                <a:noFill/>
                <a:tableStyleId>{FD55561A-DD53-4645-A2B5-ED31C296E2E0}</a:tableStyleId>
              </a:tblPr>
              <a:tblGrid>
                <a:gridCol w="1456100"/>
                <a:gridCol w="4129450"/>
                <a:gridCol w="1529925"/>
              </a:tblGrid>
              <a:tr h="639500">
                <a:tc>
                  <a:txBody>
                    <a:bodyPr/>
                    <a:lstStyle/>
                    <a:p>
                      <a:pPr indent="0" lvl="0" marL="0" rtl="0" algn="l">
                        <a:spcBef>
                          <a:spcPts val="0"/>
                        </a:spcBef>
                        <a:spcAft>
                          <a:spcPts val="0"/>
                        </a:spcAft>
                        <a:buNone/>
                      </a:pPr>
                      <a:r>
                        <a:t/>
                      </a:r>
                      <a:endParaRPr sz="2800"/>
                    </a:p>
                  </a:txBody>
                  <a:tcPr marT="91425" marB="91425" marR="91425" marL="91425">
                    <a:lnL cap="flat" cmpd="sng" w="28575">
                      <a:solidFill>
                        <a:srgbClr val="990000"/>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28575">
                      <a:solidFill>
                        <a:srgbClr val="990000"/>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800"/>
                        <a:t>GRC</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800"/>
                    </a:p>
                  </a:txBody>
                  <a:tcPr marT="91425" marB="91425" marR="91425" marL="91425">
                    <a:lnL cap="flat" cmpd="sng" w="9525">
                      <a:solidFill>
                        <a:srgbClr val="9E9E9E">
                          <a:alpha val="0"/>
                        </a:srgbClr>
                      </a:solidFill>
                      <a:prstDash val="solid"/>
                      <a:round/>
                      <a:headEnd len="sm" w="sm" type="none"/>
                      <a:tailEnd len="sm" w="sm" type="none"/>
                    </a:lnL>
                    <a:lnR cap="flat" cmpd="sng" w="28575">
                      <a:solidFill>
                        <a:srgbClr val="990000"/>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28575">
                      <a:solidFill>
                        <a:srgbClr val="990000"/>
                      </a:solidFill>
                      <a:prstDash val="solid"/>
                      <a:round/>
                      <a:headEnd len="sm" w="sm" type="none"/>
                      <a:tailEnd len="sm" w="sm" type="none"/>
                    </a:lnB>
                  </a:tcPr>
                </a:tc>
              </a:tr>
            </a:tbl>
          </a:graphicData>
        </a:graphic>
      </p:graphicFrame>
      <p:sp>
        <p:nvSpPr>
          <p:cNvPr id="173" name="Google Shape;173;p21"/>
          <p:cNvSpPr/>
          <p:nvPr/>
        </p:nvSpPr>
        <p:spPr>
          <a:xfrm>
            <a:off x="335850" y="6068100"/>
            <a:ext cx="7115400" cy="156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Asset: api.apptastic.io </a:t>
            </a:r>
            <a:endParaRPr b="1" sz="1200"/>
          </a:p>
          <a:p>
            <a:pPr indent="0" lvl="0" marL="0" rtl="0" algn="l">
              <a:spcBef>
                <a:spcPts val="0"/>
              </a:spcBef>
              <a:spcAft>
                <a:spcPts val="0"/>
              </a:spcAft>
              <a:buNone/>
            </a:pPr>
            <a:r>
              <a:rPr lang="en" sz="1200"/>
              <a:t>Type: EC2 Servers</a:t>
            </a:r>
            <a:endParaRPr sz="1200"/>
          </a:p>
          <a:p>
            <a:pPr indent="0" lvl="0" marL="0" rtl="0" algn="l">
              <a:spcBef>
                <a:spcPts val="0"/>
              </a:spcBef>
              <a:spcAft>
                <a:spcPts val="0"/>
              </a:spcAft>
              <a:buNone/>
            </a:pPr>
            <a:r>
              <a:rPr lang="en" sz="1200"/>
              <a:t>IP Address: 10.240.30.90</a:t>
            </a:r>
            <a:endParaRPr sz="1200"/>
          </a:p>
          <a:p>
            <a:pPr indent="0" lvl="0" marL="0" rtl="0" algn="l">
              <a:spcBef>
                <a:spcPts val="0"/>
              </a:spcBef>
              <a:spcAft>
                <a:spcPts val="0"/>
              </a:spcAft>
              <a:buNone/>
            </a:pPr>
            <a:r>
              <a:rPr lang="en" sz="1200"/>
              <a:t>Port: 443</a:t>
            </a:r>
            <a:endParaRPr sz="1200"/>
          </a:p>
          <a:p>
            <a:pPr indent="0" lvl="0" marL="0" rtl="0" algn="l">
              <a:spcBef>
                <a:spcPts val="0"/>
              </a:spcBef>
              <a:spcAft>
                <a:spcPts val="0"/>
              </a:spcAft>
              <a:buNone/>
            </a:pPr>
            <a:r>
              <a:rPr lang="en" sz="1200"/>
              <a:t>Classification: Confidential</a:t>
            </a:r>
            <a:endParaRPr sz="1200"/>
          </a:p>
          <a:p>
            <a:pPr indent="0" lvl="0" marL="0" rtl="0" algn="l">
              <a:spcBef>
                <a:spcPts val="0"/>
              </a:spcBef>
              <a:spcAft>
                <a:spcPts val="0"/>
              </a:spcAft>
              <a:buNone/>
            </a:pPr>
            <a:r>
              <a:rPr lang="en" sz="1200"/>
              <a:t>Owner: Jimmy Livvy (CTO)</a:t>
            </a:r>
            <a:endParaRPr sz="1200"/>
          </a:p>
          <a:p>
            <a:pPr indent="0" lvl="0" marL="0" rtl="0" algn="l">
              <a:spcBef>
                <a:spcPts val="0"/>
              </a:spcBef>
              <a:spcAft>
                <a:spcPts val="0"/>
              </a:spcAft>
              <a:buNone/>
            </a:pPr>
            <a:r>
              <a:rPr lang="en" sz="1200"/>
              <a:t>Last Updated: March 12, 2023</a:t>
            </a:r>
            <a:endParaRPr sz="1200"/>
          </a:p>
        </p:txBody>
      </p:sp>
      <p:sp>
        <p:nvSpPr>
          <p:cNvPr id="174" name="Google Shape;174;p21"/>
          <p:cNvSpPr/>
          <p:nvPr/>
        </p:nvSpPr>
        <p:spPr>
          <a:xfrm>
            <a:off x="6670925" y="25997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
        <p:nvSpPr>
          <p:cNvPr id="175" name="Google Shape;175;p21"/>
          <p:cNvSpPr/>
          <p:nvPr/>
        </p:nvSpPr>
        <p:spPr>
          <a:xfrm>
            <a:off x="6670925" y="5246825"/>
            <a:ext cx="773100" cy="639600"/>
          </a:xfrm>
          <a:prstGeom prst="rect">
            <a:avLst/>
          </a:prstGeom>
          <a:solidFill>
            <a:srgbClr val="C27BA0"/>
          </a:solidFill>
          <a:ln cap="flat" cmpd="sng" w="19050">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t>A</a:t>
            </a:r>
            <a:endParaRPr sz="2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